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47"/>
  </p:notesMasterIdLst>
  <p:handoutMasterIdLst>
    <p:handoutMasterId r:id="rId48"/>
  </p:handoutMasterIdLst>
  <p:sldIdLst>
    <p:sldId id="256" r:id="rId5"/>
    <p:sldId id="711" r:id="rId6"/>
    <p:sldId id="712" r:id="rId7"/>
    <p:sldId id="715" r:id="rId8"/>
    <p:sldId id="716" r:id="rId9"/>
    <p:sldId id="759" r:id="rId10"/>
    <p:sldId id="760" r:id="rId11"/>
    <p:sldId id="761" r:id="rId12"/>
    <p:sldId id="762" r:id="rId13"/>
    <p:sldId id="756" r:id="rId14"/>
    <p:sldId id="764" r:id="rId15"/>
    <p:sldId id="794" r:id="rId16"/>
    <p:sldId id="791" r:id="rId17"/>
    <p:sldId id="795" r:id="rId18"/>
    <p:sldId id="796" r:id="rId19"/>
    <p:sldId id="797" r:id="rId20"/>
    <p:sldId id="799" r:id="rId21"/>
    <p:sldId id="793" r:id="rId22"/>
    <p:sldId id="785" r:id="rId23"/>
    <p:sldId id="792" r:id="rId24"/>
    <p:sldId id="790" r:id="rId25"/>
    <p:sldId id="789" r:id="rId26"/>
    <p:sldId id="788" r:id="rId27"/>
    <p:sldId id="787" r:id="rId28"/>
    <p:sldId id="786" r:id="rId29"/>
    <p:sldId id="798" r:id="rId30"/>
    <p:sldId id="770" r:id="rId31"/>
    <p:sldId id="771" r:id="rId32"/>
    <p:sldId id="773" r:id="rId33"/>
    <p:sldId id="776" r:id="rId34"/>
    <p:sldId id="777" r:id="rId35"/>
    <p:sldId id="784" r:id="rId36"/>
    <p:sldId id="778" r:id="rId37"/>
    <p:sldId id="779" r:id="rId38"/>
    <p:sldId id="780" r:id="rId39"/>
    <p:sldId id="781" r:id="rId40"/>
    <p:sldId id="782" r:id="rId41"/>
    <p:sldId id="783" r:id="rId42"/>
    <p:sldId id="758" r:id="rId43"/>
    <p:sldId id="800" r:id="rId44"/>
    <p:sldId id="754" r:id="rId45"/>
    <p:sldId id="801" r:id="rId46"/>
  </p:sldIdLst>
  <p:sldSz cx="9144000" cy="6858000" type="screen4x3"/>
  <p:notesSz cx="9928225" cy="6797675"/>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65" autoAdjust="0"/>
    <p:restoredTop sz="94646" autoAdjust="0"/>
  </p:normalViewPr>
  <p:slideViewPr>
    <p:cSldViewPr>
      <p:cViewPr>
        <p:scale>
          <a:sx n="90" d="100"/>
          <a:sy n="90" d="100"/>
        </p:scale>
        <p:origin x="990" y="-25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29/08/2016</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8/29/2016</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939178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578070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25721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064736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297481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077107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458252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102347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568331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271746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360279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108502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1471124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908062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1062642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13893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6617733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5861755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306898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4135892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505778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717226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3048538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15986962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756788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4855786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15268023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9905376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7014281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094359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34773324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2859254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893218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855217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651622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866400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30.xml"/><Relationship Id="rId3" Type="http://schemas.openxmlformats.org/officeDocument/2006/relationships/slide" Target="../slides/slide6.xml"/><Relationship Id="rId7" Type="http://schemas.openxmlformats.org/officeDocument/2006/relationships/slide" Target="../slides/slide22.xml"/><Relationship Id="rId12" Type="http://schemas.openxmlformats.org/officeDocument/2006/relationships/slide" Target="../slides/slide38.xml"/><Relationship Id="rId2" Type="http://schemas.openxmlformats.org/officeDocument/2006/relationships/slide" Target="../slides/slide41.xml"/><Relationship Id="rId1" Type="http://schemas.openxmlformats.org/officeDocument/2006/relationships/slideMaster" Target="../slideMasters/slideMaster1.xml"/><Relationship Id="rId6" Type="http://schemas.openxmlformats.org/officeDocument/2006/relationships/slide" Target="../slides/slide19.xml"/><Relationship Id="rId11" Type="http://schemas.openxmlformats.org/officeDocument/2006/relationships/slide" Target="../slides/slide37.xml"/><Relationship Id="rId5" Type="http://schemas.openxmlformats.org/officeDocument/2006/relationships/slide" Target="../slides/slide14.xml"/><Relationship Id="rId10" Type="http://schemas.openxmlformats.org/officeDocument/2006/relationships/slide" Target="../slides/slide35.xml"/><Relationship Id="rId4" Type="http://schemas.openxmlformats.org/officeDocument/2006/relationships/slide" Target="../slides/slide10.xml"/><Relationship Id="rId9" Type="http://schemas.openxmlformats.org/officeDocument/2006/relationships/slide" Target="../slides/slide3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591254" y="620688"/>
            <a:ext cx="133846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Exam Questions</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P7.1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1</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9" name="Round Same Side Corner Rectangle 8">
            <a:hlinkClick r:id="rId4" action="ppaction://hlinksldjump"/>
          </p:cNvPr>
          <p:cNvSpPr/>
          <p:nvPr userDrawn="1"/>
        </p:nvSpPr>
        <p:spPr>
          <a:xfrm>
            <a:off x="866609"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–2</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userDrawn="1"/>
        </p:nvSpPr>
        <p:spPr>
          <a:xfrm>
            <a:off x="1515742"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3</a:t>
            </a:r>
            <a:endParaRPr lang="en-GB" sz="1100" b="1" dirty="0">
              <a:latin typeface="Arial" panose="020B0604020202020204" pitchFamily="34" charset="0"/>
              <a:cs typeface="Arial" panose="020B0604020202020204" pitchFamily="34" charset="0"/>
            </a:endParaRPr>
          </a:p>
        </p:txBody>
      </p:sp>
      <p:sp>
        <p:nvSpPr>
          <p:cNvPr id="13" name="Round Same Side Corner Rectangle 12">
            <a:hlinkClick r:id="rId6" action="ppaction://hlinksldjump"/>
          </p:cNvPr>
          <p:cNvSpPr/>
          <p:nvPr userDrawn="1"/>
        </p:nvSpPr>
        <p:spPr>
          <a:xfrm>
            <a:off x="2164875"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4</a:t>
            </a:r>
            <a:endParaRPr lang="en-GB" sz="1100" b="1" dirty="0">
              <a:latin typeface="Arial" panose="020B0604020202020204" pitchFamily="34" charset="0"/>
              <a:cs typeface="Arial" panose="020B0604020202020204" pitchFamily="34" charset="0"/>
            </a:endParaRPr>
          </a:p>
        </p:txBody>
      </p:sp>
      <p:sp>
        <p:nvSpPr>
          <p:cNvPr id="16" name="Round Same Side Corner Rectangle 15">
            <a:hlinkClick r:id="rId2" action="ppaction://hlinksldjump"/>
          </p:cNvPr>
          <p:cNvSpPr/>
          <p:nvPr userDrawn="1"/>
        </p:nvSpPr>
        <p:spPr>
          <a:xfrm>
            <a:off x="2814008"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5</a:t>
            </a:r>
            <a:endParaRPr lang="en-GB" sz="1100" b="1" dirty="0">
              <a:latin typeface="Arial" panose="020B0604020202020204" pitchFamily="34" charset="0"/>
              <a:cs typeface="Arial" panose="020B0604020202020204" pitchFamily="34" charset="0"/>
            </a:endParaRPr>
          </a:p>
        </p:txBody>
      </p:sp>
      <p:sp>
        <p:nvSpPr>
          <p:cNvPr id="17" name="Round Same Side Corner Rectangle 16">
            <a:hlinkClick r:id="rId7" action="ppaction://hlinksldjump"/>
          </p:cNvPr>
          <p:cNvSpPr/>
          <p:nvPr userDrawn="1"/>
        </p:nvSpPr>
        <p:spPr>
          <a:xfrm>
            <a:off x="3463141"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6</a:t>
            </a:r>
            <a:endParaRPr lang="en-GB" sz="1100" b="1" dirty="0">
              <a:latin typeface="Arial" panose="020B0604020202020204" pitchFamily="34" charset="0"/>
              <a:cs typeface="Arial" panose="020B0604020202020204" pitchFamily="34" charset="0"/>
            </a:endParaRPr>
          </a:p>
        </p:txBody>
      </p:sp>
      <p:sp>
        <p:nvSpPr>
          <p:cNvPr id="18" name="Round Same Side Corner Rectangle 17">
            <a:hlinkClick r:id="rId8" action="ppaction://hlinksldjump"/>
          </p:cNvPr>
          <p:cNvSpPr/>
          <p:nvPr userDrawn="1"/>
        </p:nvSpPr>
        <p:spPr>
          <a:xfrm>
            <a:off x="4112274"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7</a:t>
            </a:r>
            <a:endParaRPr lang="en-GB" sz="1100" b="1" dirty="0">
              <a:latin typeface="Arial" panose="020B0604020202020204" pitchFamily="34" charset="0"/>
              <a:cs typeface="Arial" panose="020B0604020202020204" pitchFamily="34" charset="0"/>
            </a:endParaRPr>
          </a:p>
        </p:txBody>
      </p:sp>
      <p:sp>
        <p:nvSpPr>
          <p:cNvPr id="19" name="Round Same Side Corner Rectangle 18">
            <a:hlinkClick r:id="rId9" action="ppaction://hlinksldjump"/>
          </p:cNvPr>
          <p:cNvSpPr/>
          <p:nvPr userDrawn="1"/>
        </p:nvSpPr>
        <p:spPr>
          <a:xfrm>
            <a:off x="4761407"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8</a:t>
            </a:r>
            <a:endParaRPr lang="en-GB" sz="1100" b="1" dirty="0">
              <a:latin typeface="Arial" panose="020B0604020202020204" pitchFamily="34" charset="0"/>
              <a:cs typeface="Arial" panose="020B0604020202020204" pitchFamily="34" charset="0"/>
            </a:endParaRPr>
          </a:p>
        </p:txBody>
      </p:sp>
      <p:sp>
        <p:nvSpPr>
          <p:cNvPr id="20" name="Round Same Side Corner Rectangle 19">
            <a:hlinkClick r:id="rId10" action="ppaction://hlinksldjump"/>
          </p:cNvPr>
          <p:cNvSpPr/>
          <p:nvPr userDrawn="1"/>
        </p:nvSpPr>
        <p:spPr>
          <a:xfrm>
            <a:off x="5410540" y="620688"/>
            <a:ext cx="59436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9</a:t>
            </a:r>
            <a:endParaRPr lang="en-GB" sz="1100" b="1" dirty="0">
              <a:latin typeface="Arial" panose="020B0604020202020204" pitchFamily="34" charset="0"/>
              <a:cs typeface="Arial" panose="020B0604020202020204" pitchFamily="34" charset="0"/>
            </a:endParaRPr>
          </a:p>
        </p:txBody>
      </p:sp>
      <p:sp>
        <p:nvSpPr>
          <p:cNvPr id="21" name="Round Same Side Corner Rectangle 20">
            <a:hlinkClick r:id="rId11" action="ppaction://hlinksldjump"/>
          </p:cNvPr>
          <p:cNvSpPr/>
          <p:nvPr userDrawn="1"/>
        </p:nvSpPr>
        <p:spPr>
          <a:xfrm>
            <a:off x="6059673" y="620688"/>
            <a:ext cx="71101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P7.2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10</a:t>
            </a:r>
            <a:endParaRPr lang="en-GB" sz="1100" b="1" dirty="0">
              <a:latin typeface="Arial" panose="020B0604020202020204" pitchFamily="34" charset="0"/>
              <a:cs typeface="Arial" panose="020B0604020202020204" pitchFamily="34" charset="0"/>
            </a:endParaRPr>
          </a:p>
        </p:txBody>
      </p:sp>
      <p:sp>
        <p:nvSpPr>
          <p:cNvPr id="22" name="Round Same Side Corner Rectangle 21">
            <a:hlinkClick r:id="rId12" action="ppaction://hlinksldjump"/>
          </p:cNvPr>
          <p:cNvSpPr/>
          <p:nvPr userDrawn="1"/>
        </p:nvSpPr>
        <p:spPr>
          <a:xfrm>
            <a:off x="6825464" y="620688"/>
            <a:ext cx="71101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P7.3 </a:t>
            </a:r>
            <a:r>
              <a:rPr lang="en-GB" sz="1100" b="1" dirty="0" smtClean="0">
                <a:latin typeface="Arial" panose="020B0604020202020204" pitchFamily="34" charset="0"/>
                <a:cs typeface="Arial" panose="020B0604020202020204" pitchFamily="34" charset="0"/>
              </a:rPr>
              <a:t>– </a:t>
            </a:r>
            <a:r>
              <a:rPr lang="en-GB" sz="1100" b="1" dirty="0" smtClean="0">
                <a:latin typeface="Arial" panose="020B0604020202020204" pitchFamily="34" charset="0"/>
                <a:cs typeface="Arial" panose="020B0604020202020204" pitchFamily="34" charset="0"/>
              </a:rPr>
              <a:t>11</a:t>
            </a:r>
            <a:endParaRPr lang="en-GB" sz="1100" b="1"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 action="ppaction://noaction"/>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 action="ppaction://noaction"/>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2"/>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hyperlink" Target="http://www.money4medstudents.org/borrowing-under-shariah-law" TargetMode="External"/><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1.jp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hyperlink" Target="http://www.crowdfunder.co.uk/" TargetMode="External"/><Relationship Id="rId3" Type="http://schemas.openxmlformats.org/officeDocument/2006/relationships/hyperlink" Target="https://en.wikipedia.org/wiki/List_of_highest_funded_crowdfunding_projects" TargetMode="External"/><Relationship Id="rId7"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hyperlink" Target="https://www.kickstarter.com/about?ref=nav" TargetMode="External"/><Relationship Id="rId11" Type="http://schemas.openxmlformats.org/officeDocument/2006/relationships/image" Target="../media/image18.png"/><Relationship Id="rId5" Type="http://schemas.openxmlformats.org/officeDocument/2006/relationships/image" Target="../media/image5.png"/><Relationship Id="rId10" Type="http://schemas.openxmlformats.org/officeDocument/2006/relationships/hyperlink" Target="https://www.gofundme.com/?pc=cf2" TargetMode="External"/><Relationship Id="rId4" Type="http://schemas.openxmlformats.org/officeDocument/2006/relationships/image" Target="../media/image4.png"/><Relationship Id="rId9" Type="http://schemas.openxmlformats.org/officeDocument/2006/relationships/image" Target="../media/image1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1.jpe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5.1%20-%20Tasks/Activity%2021.4%20-%20External%20Finance.docx"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5.1%20-%20Tasks/Activity%2021.7%20-%20Finance%20Choices.docx"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file:///C:\Users\HP-PC\Documents\British%20School%20-%20Business%20Studies\5.1%20-%20Tasks\Activity%2021.8%20-%20Finance%20Choices.doc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hyperlink" Target="file:///E:\Cambridge%20Technicals%20-%20Business%202016\Unit%2001%20-%20The%20Business%20Environment\LO7%20-%20Exam%20Questions.docx" TargetMode="External"/><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file:///E:\Cambridge%20Technicals%20-%20Business%202016\Unit%2001%20-%20The%20Business%20Environment\LO7%20-%20Exam%20Questions.docx" TargetMode="External"/><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7.1%20-%20Business%20Plan%20Sample.docx"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7.1%20-%20Business%20Plan%20Task.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949280"/>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LO7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Understand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Businesses Plan</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01 – The Business Environment</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400" dirty="0" smtClean="0"/>
              <a:t>There </a:t>
            </a:r>
            <a:r>
              <a:rPr lang="en-US" sz="2400" dirty="0"/>
              <a:t>are a number of sources available, but the </a:t>
            </a:r>
            <a:r>
              <a:rPr lang="en-US" sz="2400" dirty="0" smtClean="0"/>
              <a:t>one chosen will </a:t>
            </a:r>
            <a:r>
              <a:rPr lang="en-GB" sz="2400" dirty="0" smtClean="0"/>
              <a:t>depend upon several factors:</a:t>
            </a:r>
            <a:endParaRPr lang="en-GB" sz="2400" dirty="0"/>
          </a:p>
          <a:p>
            <a:pPr marL="693738" indent="-342900">
              <a:buClr>
                <a:srgbClr val="00B050"/>
              </a:buClr>
              <a:buFont typeface="Arial" panose="020B0604020202020204" pitchFamily="34" charset="0"/>
              <a:buChar char="•"/>
            </a:pPr>
            <a:r>
              <a:rPr lang="en-US" sz="2400" dirty="0" smtClean="0"/>
              <a:t>The </a:t>
            </a:r>
            <a:r>
              <a:rPr lang="en-US" sz="2400" dirty="0"/>
              <a:t>amount of money required by the </a:t>
            </a:r>
            <a:r>
              <a:rPr lang="en-US" sz="2400" dirty="0" smtClean="0"/>
              <a:t>business</a:t>
            </a:r>
            <a:endParaRPr lang="en-US" sz="2400" dirty="0"/>
          </a:p>
          <a:p>
            <a:pPr marL="693738" indent="-342900">
              <a:buClr>
                <a:srgbClr val="00B050"/>
              </a:buClr>
              <a:buFont typeface="Arial" panose="020B0604020202020204" pitchFamily="34" charset="0"/>
              <a:buChar char="•"/>
            </a:pPr>
            <a:r>
              <a:rPr lang="en-GB" sz="2400" dirty="0" smtClean="0"/>
              <a:t>The purpose for which the finance is required</a:t>
            </a:r>
            <a:endParaRPr lang="en-GB" sz="2400" dirty="0"/>
          </a:p>
          <a:p>
            <a:pPr marL="693738" indent="-342900">
              <a:buClr>
                <a:srgbClr val="00B050"/>
              </a:buClr>
              <a:buFont typeface="Arial" panose="020B0604020202020204" pitchFamily="34" charset="0"/>
              <a:buChar char="•"/>
            </a:pPr>
            <a:r>
              <a:rPr lang="en-US" sz="2400" dirty="0" smtClean="0"/>
              <a:t>The </a:t>
            </a:r>
            <a:r>
              <a:rPr lang="en-US" sz="2400" dirty="0"/>
              <a:t>period of time over which the </a:t>
            </a:r>
            <a:r>
              <a:rPr lang="en-US" sz="2400" dirty="0" smtClean="0"/>
              <a:t>loan </a:t>
            </a:r>
            <a:r>
              <a:rPr lang="en-US" sz="2400" dirty="0"/>
              <a:t>is required</a:t>
            </a:r>
          </a:p>
          <a:p>
            <a:pPr marL="693738" indent="-342900">
              <a:buClr>
                <a:srgbClr val="00B050"/>
              </a:buClr>
              <a:buFont typeface="Arial" panose="020B0604020202020204" pitchFamily="34" charset="0"/>
              <a:buChar char="•"/>
            </a:pPr>
            <a:r>
              <a:rPr lang="en-GB" sz="2400" dirty="0" smtClean="0"/>
              <a:t>The legal structure of the business</a:t>
            </a:r>
            <a:endParaRPr lang="en-GB" sz="2400" dirty="0"/>
          </a:p>
          <a:p>
            <a:pPr marL="693738" indent="-342900">
              <a:buClr>
                <a:srgbClr val="00B050"/>
              </a:buClr>
              <a:buFont typeface="Arial" panose="020B0604020202020204" pitchFamily="34" charset="0"/>
              <a:buChar char="•"/>
            </a:pPr>
            <a:r>
              <a:rPr lang="en-GB" sz="2400" dirty="0" smtClean="0"/>
              <a:t>The financial position of the business</a:t>
            </a:r>
            <a:endParaRPr lang="en-GB" sz="2400" dirty="0"/>
          </a:p>
          <a:p>
            <a:pPr marL="342900" indent="-342900">
              <a:buClr>
                <a:srgbClr val="00B050"/>
              </a:buClr>
              <a:buFont typeface="Wingdings 3" panose="05040102010807070707" pitchFamily="18" charset="2"/>
              <a:buChar char=""/>
            </a:pPr>
            <a:r>
              <a:rPr lang="en-US" sz="2400" dirty="0"/>
              <a:t>We </a:t>
            </a:r>
            <a:r>
              <a:rPr lang="en-US" sz="2400" dirty="0" smtClean="0"/>
              <a:t>will </a:t>
            </a:r>
            <a:r>
              <a:rPr lang="en-US" sz="2400" dirty="0"/>
              <a:t>look at a </a:t>
            </a:r>
            <a:r>
              <a:rPr lang="en-US" sz="2400" dirty="0" smtClean="0"/>
              <a:t>range </a:t>
            </a:r>
            <a:r>
              <a:rPr lang="en-US" sz="2400" dirty="0"/>
              <a:t>of sources of finance in this </a:t>
            </a:r>
            <a:r>
              <a:rPr lang="en-US" sz="2400" dirty="0" smtClean="0"/>
              <a:t>section and consider </a:t>
            </a:r>
            <a:r>
              <a:rPr lang="en-US" sz="2400" dirty="0"/>
              <a:t>how </a:t>
            </a:r>
            <a:r>
              <a:rPr lang="en-US" sz="2400" dirty="0" smtClean="0"/>
              <a:t>factors such as those listed may </a:t>
            </a:r>
            <a:r>
              <a:rPr lang="en-US" sz="2400" dirty="0"/>
              <a:t>influence </a:t>
            </a:r>
            <a:r>
              <a:rPr lang="en-US" sz="2400" dirty="0" smtClean="0"/>
              <a:t>a </a:t>
            </a:r>
            <a:r>
              <a:rPr lang="en-GB" sz="2400" dirty="0" smtClean="0"/>
              <a:t>business‘s choice of sources of finance.</a:t>
            </a:r>
            <a:endParaRPr lang="en-GB" sz="2400" dirty="0"/>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893883"/>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b="1" dirty="0" smtClean="0"/>
              <a:t>Short-term sources of finance </a:t>
            </a:r>
            <a:r>
              <a:rPr lang="en-US" dirty="0" smtClean="0"/>
              <a:t>– are needed for a limited period of time, normally less than one year</a:t>
            </a:r>
            <a:r>
              <a:rPr lang="en-US" dirty="0"/>
              <a:t>.</a:t>
            </a:r>
          </a:p>
          <a:p>
            <a:pPr marL="342900" indent="-342900">
              <a:buClr>
                <a:srgbClr val="00B050"/>
              </a:buClr>
              <a:buFont typeface="Wingdings 3" panose="05040102010807070707" pitchFamily="18" charset="2"/>
              <a:buChar char=""/>
            </a:pPr>
            <a:r>
              <a:rPr lang="en-US" b="1" dirty="0" smtClean="0"/>
              <a:t>Long-term sources of finance </a:t>
            </a:r>
            <a:r>
              <a:rPr lang="en-US" dirty="0" smtClean="0"/>
              <a:t>– are those that are needed over a longer period of time, usually over a year.</a:t>
            </a:r>
          </a:p>
          <a:p>
            <a:pPr marL="342900" indent="-342900">
              <a:buClr>
                <a:srgbClr val="00B050"/>
              </a:buClr>
              <a:buFont typeface="Wingdings 3" panose="05040102010807070707" pitchFamily="18" charset="2"/>
              <a:buChar char=""/>
            </a:pPr>
            <a:r>
              <a:rPr lang="en-GB" dirty="0"/>
              <a:t>A </a:t>
            </a:r>
            <a:r>
              <a:rPr lang="en-GB" dirty="0" smtClean="0"/>
              <a:t>business may </a:t>
            </a:r>
            <a:r>
              <a:rPr lang="en-GB" dirty="0"/>
              <a:t>need short-term finance to pay its bills and </a:t>
            </a:r>
            <a:r>
              <a:rPr lang="en-GB" dirty="0" smtClean="0"/>
              <a:t>to keep its suppliers happy</a:t>
            </a:r>
            <a:r>
              <a:rPr lang="en-GB" dirty="0"/>
              <a:t>. This ls an </a:t>
            </a:r>
            <a:r>
              <a:rPr lang="en-GB" dirty="0" smtClean="0"/>
              <a:t>important part of cash-flow management. Managing cash flow </a:t>
            </a:r>
            <a:r>
              <a:rPr lang="en-GB" dirty="0"/>
              <a:t>can be difficult if a </a:t>
            </a:r>
            <a:r>
              <a:rPr lang="en-GB" dirty="0" smtClean="0"/>
              <a:t>firm's customers are </a:t>
            </a:r>
            <a:r>
              <a:rPr lang="en-GB" dirty="0"/>
              <a:t>late in making </a:t>
            </a:r>
            <a:r>
              <a:rPr lang="en-GB" dirty="0" smtClean="0"/>
              <a:t>payment </a:t>
            </a:r>
            <a:r>
              <a:rPr lang="en-GB" dirty="0"/>
              <a:t>for goods and </a:t>
            </a:r>
            <a:r>
              <a:rPr lang="en-GB" dirty="0" smtClean="0"/>
              <a:t>services they have purchased or if sales are unexpectedly low. In either case the firm is likely to be short of funds to purchase raw materials </a:t>
            </a:r>
            <a:r>
              <a:rPr lang="en-GB" dirty="0"/>
              <a:t>and pay wages and salaries. </a:t>
            </a:r>
            <a:r>
              <a:rPr lang="en-GB" dirty="0" smtClean="0"/>
              <a:t>Sudden </a:t>
            </a:r>
            <a:r>
              <a:rPr lang="en-GB" dirty="0"/>
              <a:t>increases in </a:t>
            </a:r>
            <a:r>
              <a:rPr lang="en-GB" dirty="0" smtClean="0"/>
              <a:t>the costs </a:t>
            </a:r>
            <a:r>
              <a:rPr lang="en-GB" dirty="0"/>
              <a:t>of raw materials can also create a need for </a:t>
            </a:r>
            <a:r>
              <a:rPr lang="en-GB" dirty="0" smtClean="0"/>
              <a:t>short term finance.</a:t>
            </a:r>
          </a:p>
          <a:p>
            <a:pPr marL="342900" indent="-342900">
              <a:buClr>
                <a:srgbClr val="00B050"/>
              </a:buClr>
              <a:buFont typeface="Wingdings 3" panose="05040102010807070707" pitchFamily="18" charset="2"/>
              <a:buChar char=""/>
            </a:pPr>
            <a:r>
              <a:rPr lang="en-GB" dirty="0" smtClean="0"/>
              <a:t>Sometimes businesses need to purchase major capital assets such </a:t>
            </a:r>
            <a:r>
              <a:rPr lang="en-GB" dirty="0"/>
              <a:t>as land and </a:t>
            </a:r>
            <a:r>
              <a:rPr lang="en-GB" dirty="0" smtClean="0"/>
              <a:t>buildings </a:t>
            </a:r>
            <a:r>
              <a:rPr lang="en-GB" dirty="0"/>
              <a:t>or they may decide to expand or </a:t>
            </a:r>
            <a:r>
              <a:rPr lang="en-GB" dirty="0" smtClean="0"/>
              <a:t>to take </a:t>
            </a:r>
            <a:r>
              <a:rPr lang="en-GB" dirty="0"/>
              <a:t>over </a:t>
            </a:r>
            <a:r>
              <a:rPr lang="en-GB" dirty="0" smtClean="0"/>
              <a:t>other businesses. To </a:t>
            </a:r>
            <a:r>
              <a:rPr lang="en-GB" dirty="0"/>
              <a:t>do this they </a:t>
            </a:r>
            <a:r>
              <a:rPr lang="en-GB" dirty="0" smtClean="0"/>
              <a:t>will </a:t>
            </a:r>
            <a:r>
              <a:rPr lang="en-GB" dirty="0"/>
              <a:t>require </a:t>
            </a:r>
            <a:r>
              <a:rPr lang="en-GB" dirty="0" smtClean="0"/>
              <a:t>long-term finance which will be repaid over a period of time in excess of one </a:t>
            </a:r>
            <a:r>
              <a:rPr lang="en-GB" dirty="0"/>
              <a:t>year and, on many </a:t>
            </a:r>
            <a:r>
              <a:rPr lang="en-GB" dirty="0" smtClean="0"/>
              <a:t>occasions, much </a:t>
            </a:r>
            <a:r>
              <a:rPr lang="en-GB" dirty="0"/>
              <a:t>more than </a:t>
            </a:r>
            <a:r>
              <a:rPr lang="en-GB" dirty="0" smtClean="0"/>
              <a:t>one </a:t>
            </a:r>
            <a:r>
              <a:rPr lang="en-GB" dirty="0"/>
              <a:t>year</a:t>
            </a:r>
            <a:r>
              <a:rPr lang="en-GB" dirty="0" smtClean="0"/>
              <a:t>.</a:t>
            </a:r>
            <a:endParaRPr lang="en-GB" dirty="0"/>
          </a:p>
        </p:txBody>
      </p:sp>
      <p:sp>
        <p:nvSpPr>
          <p:cNvPr id="8"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89283"/>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24744"/>
            <a:ext cx="6174685" cy="5456878"/>
          </a:xfrm>
          <a:prstGeom prst="rect">
            <a:avLst/>
          </a:prstGeom>
        </p:spPr>
        <p:txBody>
          <a:bodyPr wrap="square">
            <a:spAutoFit/>
          </a:bodyPr>
          <a:lstStyle/>
          <a:p>
            <a:pPr>
              <a:spcAft>
                <a:spcPts val="0"/>
              </a:spcAft>
              <a:buClr>
                <a:srgbClr val="00B050"/>
              </a:buClr>
            </a:pPr>
            <a:r>
              <a:rPr lang="en-US" sz="1660" b="1" dirty="0" smtClean="0">
                <a:solidFill>
                  <a:srgbClr val="FF0000"/>
                </a:solidFill>
              </a:rPr>
              <a:t>Short term Finance</a:t>
            </a:r>
          </a:p>
          <a:p>
            <a:pPr marL="285750" indent="-285750">
              <a:spcAft>
                <a:spcPts val="0"/>
              </a:spcAft>
              <a:buClr>
                <a:srgbClr val="00B050"/>
              </a:buClr>
              <a:buFont typeface="Wingdings 3" panose="05040102010807070707" pitchFamily="18" charset="2"/>
              <a:buChar char=""/>
            </a:pPr>
            <a:r>
              <a:rPr lang="en-US" sz="1660" dirty="0" smtClean="0"/>
              <a:t>This provides the working capital needed by businesses for day-to-day operations. Shortages of cash in the short term can be overcome in three main ways.</a:t>
            </a:r>
          </a:p>
          <a:p>
            <a:pPr>
              <a:spcAft>
                <a:spcPts val="0"/>
              </a:spcAft>
              <a:buClr>
                <a:srgbClr val="00B050"/>
              </a:buClr>
            </a:pPr>
            <a:r>
              <a:rPr lang="en-US" sz="1660" b="1" dirty="0">
                <a:solidFill>
                  <a:srgbClr val="FF0000"/>
                </a:solidFill>
              </a:rPr>
              <a:t>Overdrafts</a:t>
            </a:r>
          </a:p>
          <a:p>
            <a:pPr marL="285750" indent="-285750">
              <a:spcAft>
                <a:spcPts val="0"/>
              </a:spcAft>
              <a:buClr>
                <a:srgbClr val="00B050"/>
              </a:buClr>
              <a:buFont typeface="Wingdings 3" panose="05040102010807070707" pitchFamily="18" charset="2"/>
              <a:buChar char=""/>
            </a:pPr>
            <a:r>
              <a:rPr lang="en-US" sz="1660" dirty="0" smtClean="0"/>
              <a:t>These are arranged by a bank.</a:t>
            </a:r>
          </a:p>
          <a:p>
            <a:pPr marL="519113" indent="-233363">
              <a:spcAft>
                <a:spcPts val="0"/>
              </a:spcAft>
              <a:buClr>
                <a:srgbClr val="00B050"/>
              </a:buClr>
              <a:buFont typeface="Arial" panose="020B0604020202020204" pitchFamily="34" charset="0"/>
              <a:buChar char="•"/>
            </a:pPr>
            <a:r>
              <a:rPr lang="en-US" sz="1660" dirty="0" smtClean="0"/>
              <a:t>The bank gives the business the right to ‘overdraw’ its bank account (i.e. spend more money than is currently in the account)</a:t>
            </a:r>
          </a:p>
          <a:p>
            <a:pPr marL="519113" indent="-233363">
              <a:spcAft>
                <a:spcPts val="0"/>
              </a:spcAft>
              <a:buClr>
                <a:srgbClr val="00B050"/>
              </a:buClr>
              <a:buFont typeface="Arial" panose="020B0604020202020204" pitchFamily="34" charset="0"/>
              <a:buChar char="•"/>
            </a:pPr>
            <a:r>
              <a:rPr lang="en-US" sz="1660" dirty="0" smtClean="0"/>
              <a:t>The firm could use this money to pay for wages or supplies but, obviously, is cannot do this indefinitely.</a:t>
            </a:r>
          </a:p>
          <a:p>
            <a:pPr marL="519113" indent="-233363">
              <a:spcAft>
                <a:spcPts val="0"/>
              </a:spcAft>
              <a:buClr>
                <a:srgbClr val="00B050"/>
              </a:buClr>
              <a:buFont typeface="Arial" panose="020B0604020202020204" pitchFamily="34" charset="0"/>
              <a:buChar char="•"/>
            </a:pPr>
            <a:r>
              <a:rPr lang="en-US" sz="1660" dirty="0" smtClean="0"/>
              <a:t>The overdraft will vary each month with the needs of the business – it is said to be a ‘flexible’ form of borrowing.</a:t>
            </a:r>
          </a:p>
          <a:p>
            <a:pPr marL="519113" indent="-233363">
              <a:spcAft>
                <a:spcPts val="0"/>
              </a:spcAft>
              <a:buClr>
                <a:srgbClr val="00B050"/>
              </a:buClr>
              <a:buFont typeface="Arial" panose="020B0604020202020204" pitchFamily="34" charset="0"/>
              <a:buChar char="•"/>
            </a:pPr>
            <a:r>
              <a:rPr lang="en-US" sz="1660" dirty="0" smtClean="0"/>
              <a:t>Interest will be paid only on the amount overdrawn.</a:t>
            </a:r>
          </a:p>
          <a:p>
            <a:pPr marL="515938" indent="-230188">
              <a:spcAft>
                <a:spcPts val="0"/>
              </a:spcAft>
              <a:buClr>
                <a:srgbClr val="00B050"/>
              </a:buClr>
              <a:buFont typeface="Arial" panose="020B0604020202020204" pitchFamily="34" charset="0"/>
              <a:buChar char="•"/>
            </a:pPr>
            <a:r>
              <a:rPr lang="en-US" sz="1660" dirty="0" smtClean="0"/>
              <a:t>Overdrafts can turn out to be cheaper than loans in the short term</a:t>
            </a:r>
          </a:p>
          <a:p>
            <a:pPr marL="285750" indent="-285750">
              <a:spcAft>
                <a:spcPts val="0"/>
              </a:spcAft>
              <a:buClr>
                <a:srgbClr val="00B050"/>
              </a:buClr>
              <a:buFont typeface="Wingdings 3" panose="05040102010807070707" pitchFamily="18" charset="2"/>
              <a:buChar char=""/>
            </a:pPr>
            <a:r>
              <a:rPr lang="en-US" sz="1660" dirty="0" smtClean="0"/>
              <a:t>However</a:t>
            </a:r>
            <a:r>
              <a:rPr lang="en-US" sz="1660" dirty="0"/>
              <a:t>:</a:t>
            </a:r>
          </a:p>
          <a:p>
            <a:pPr marL="519113" indent="-233363">
              <a:spcAft>
                <a:spcPts val="0"/>
              </a:spcAft>
              <a:buClr>
                <a:srgbClr val="00B050"/>
              </a:buClr>
              <a:buFont typeface="Arial" panose="020B0604020202020204" pitchFamily="34" charset="0"/>
              <a:buChar char="•"/>
            </a:pPr>
            <a:r>
              <a:rPr lang="en-US" sz="1660" dirty="0" smtClean="0"/>
              <a:t>Interest rates are variable, unlike most bank loans which have fixed interest rates.</a:t>
            </a:r>
          </a:p>
          <a:p>
            <a:pPr marL="519113" indent="-233363">
              <a:spcAft>
                <a:spcPts val="0"/>
              </a:spcAft>
              <a:buClr>
                <a:srgbClr val="00B050"/>
              </a:buClr>
              <a:buFont typeface="Arial" panose="020B0604020202020204" pitchFamily="34" charset="0"/>
              <a:buChar char="•"/>
            </a:pPr>
            <a:r>
              <a:rPr lang="en-US" sz="1660" dirty="0" smtClean="0"/>
              <a:t>The bank can ask for the overdraft to be repaid at very short notice.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534" y="1124744"/>
            <a:ext cx="2289121" cy="1656184"/>
          </a:xfrm>
          <a:prstGeom prst="rect">
            <a:avLst/>
          </a:prstGeom>
          <a:effectLst>
            <a:outerShdw blurRad="165100" dist="38100" dir="2700000" sx="102000" sy="102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1271" y="3140968"/>
            <a:ext cx="2296384" cy="1368152"/>
          </a:xfrm>
          <a:prstGeom prst="rect">
            <a:avLst/>
          </a:prstGeom>
          <a:effectLst>
            <a:outerShdw blurRad="165100" dist="38100" dir="2700000" sx="102000" sy="102000" algn="tl" rotWithShape="0">
              <a:prstClr val="black">
                <a:alpha val="40000"/>
              </a:prstClr>
            </a:outerShdw>
          </a:effectLst>
        </p:spPr>
      </p:pic>
      <p:pic>
        <p:nvPicPr>
          <p:cNvPr id="5" name="Picture 4">
            <a:hlinkClick r:id="rId5"/>
          </p:cNvPr>
          <p:cNvPicPr>
            <a:picLocks noChangeAspect="1"/>
          </p:cNvPicPr>
          <p:nvPr/>
        </p:nvPicPr>
        <p:blipFill rotWithShape="1">
          <a:blip r:embed="rId6"/>
          <a:srcRect l="26756" t="45078" r="31183" b="14563"/>
          <a:stretch/>
        </p:blipFill>
        <p:spPr>
          <a:xfrm>
            <a:off x="6491271" y="5013177"/>
            <a:ext cx="2296384" cy="1508110"/>
          </a:xfrm>
          <a:prstGeom prst="rect">
            <a:avLst/>
          </a:prstGeom>
          <a:effectLst>
            <a:outerShdw blurRad="165100" dist="38100" dir="2700000" sx="102000" sy="102000" algn="tl" rotWithShape="0">
              <a:prstClr val="black">
                <a:alpha val="40000"/>
              </a:prstClr>
            </a:outerShdw>
          </a:effectLst>
        </p:spPr>
      </p:pic>
      <p:sp>
        <p:nvSpPr>
          <p:cNvPr id="9"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spTree>
    <p:extLst>
      <p:ext uri="{BB962C8B-B14F-4D97-AF65-F5344CB8AC3E}">
        <p14:creationId xmlns:p14="http://schemas.microsoft.com/office/powerpoint/2010/main" val="59838168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86145"/>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US" sz="1700" b="1" dirty="0" smtClean="0"/>
              <a:t>Overdraft</a:t>
            </a:r>
            <a:r>
              <a:rPr lang="en-US" sz="1700" dirty="0" smtClean="0"/>
              <a:t> </a:t>
            </a:r>
            <a:r>
              <a:rPr lang="en-GB" sz="1700" dirty="0" smtClean="0"/>
              <a:t>– This is an internal source of finance that is available if money is borrowed from a bank or institution. </a:t>
            </a:r>
            <a:r>
              <a:rPr lang="en-US" sz="1700" dirty="0" smtClean="0"/>
              <a:t>An overdraft </a:t>
            </a:r>
            <a:r>
              <a:rPr lang="en-US" sz="1700" dirty="0"/>
              <a:t>is perhaps the best known method of </a:t>
            </a:r>
            <a:r>
              <a:rPr lang="en-US" sz="1700" dirty="0" smtClean="0"/>
              <a:t>short-term finance. It is a facility offered by banks allowing a business to borrow </a:t>
            </a:r>
            <a:r>
              <a:rPr lang="en-US" sz="1700" dirty="0"/>
              <a:t>up to an agreed limit for as long </a:t>
            </a:r>
            <a:r>
              <a:rPr lang="en-US" sz="1700" dirty="0" smtClean="0"/>
              <a:t>is </a:t>
            </a:r>
            <a:r>
              <a:rPr lang="en-US" sz="1700" dirty="0"/>
              <a:t>it wishes. </a:t>
            </a:r>
            <a:r>
              <a:rPr lang="en-US" sz="1700" dirty="0" smtClean="0"/>
              <a:t>Overdrafts are </a:t>
            </a:r>
            <a:r>
              <a:rPr lang="en-US" sz="1700" dirty="0"/>
              <a:t>a </a:t>
            </a:r>
            <a:r>
              <a:rPr lang="en-US" sz="1700" dirty="0" smtClean="0"/>
              <a:t>very flexible </a:t>
            </a:r>
            <a:r>
              <a:rPr lang="en-US" sz="1700" dirty="0"/>
              <a:t>form of </a:t>
            </a:r>
            <a:r>
              <a:rPr lang="en-US" sz="1700" dirty="0" smtClean="0"/>
              <a:t>finance </a:t>
            </a:r>
            <a:r>
              <a:rPr lang="en-US" sz="1700" dirty="0"/>
              <a:t>as the amounts borrowed </a:t>
            </a:r>
            <a:r>
              <a:rPr lang="en-US" sz="1700" dirty="0" smtClean="0"/>
              <a:t>can vary </a:t>
            </a:r>
            <a:r>
              <a:rPr lang="en-US" sz="1700" dirty="0"/>
              <a:t>as tong as </a:t>
            </a:r>
            <a:r>
              <a:rPr lang="en-US" sz="1700" dirty="0" smtClean="0"/>
              <a:t>they </a:t>
            </a:r>
            <a:r>
              <a:rPr lang="en-US" sz="1700" dirty="0"/>
              <a:t>are within an agreed figure. They are </a:t>
            </a:r>
            <a:r>
              <a:rPr lang="en-US" sz="1700" dirty="0" smtClean="0"/>
              <a:t>also simple </a:t>
            </a:r>
            <a:r>
              <a:rPr lang="en-US" sz="1700" dirty="0"/>
              <a:t>to arrange - </a:t>
            </a:r>
            <a:r>
              <a:rPr lang="en-US" sz="1700" dirty="0" smtClean="0"/>
              <a:t>established business </a:t>
            </a:r>
            <a:r>
              <a:rPr lang="en-US" sz="1700" dirty="0"/>
              <a:t>customers can </a:t>
            </a:r>
            <a:r>
              <a:rPr lang="en-US" sz="1700" dirty="0" smtClean="0"/>
              <a:t>often arrange to increase the limit without completing any form.</a:t>
            </a:r>
            <a:endParaRPr lang="en-US" sz="1700" dirty="0"/>
          </a:p>
          <a:p>
            <a:pPr marL="396875" indent="-396875">
              <a:buClr>
                <a:srgbClr val="00B050"/>
              </a:buClr>
              <a:buFont typeface="Wingdings 3" panose="05040102010807070707" pitchFamily="18" charset="2"/>
              <a:buChar char=""/>
            </a:pPr>
            <a:r>
              <a:rPr lang="en-US" sz="1700" dirty="0" smtClean="0"/>
              <a:t>However they can be quite expensive with interest being charged at between 4-6% over the bank’s normal lending rate on a daily basis</a:t>
            </a:r>
            <a:r>
              <a:rPr lang="en-US" sz="1700" dirty="0"/>
              <a:t>. </a:t>
            </a:r>
            <a:r>
              <a:rPr lang="en-US" sz="1700" dirty="0" smtClean="0"/>
              <a:t>This is not a problem unless a business </a:t>
            </a:r>
            <a:r>
              <a:rPr lang="en-US" sz="1700" dirty="0"/>
              <a:t>seeks to borrow on overdraft over a </a:t>
            </a:r>
            <a:r>
              <a:rPr lang="en-US" sz="1700" dirty="0" smtClean="0"/>
              <a:t>long </a:t>
            </a:r>
            <a:r>
              <a:rPr lang="en-US" sz="1700" dirty="0"/>
              <a:t>period </a:t>
            </a:r>
            <a:r>
              <a:rPr lang="en-US" sz="1700" dirty="0" smtClean="0"/>
              <a:t>of time</a:t>
            </a:r>
            <a:r>
              <a:rPr lang="en-US" sz="1700" dirty="0"/>
              <a:t>. In these </a:t>
            </a:r>
            <a:r>
              <a:rPr lang="en-US" sz="1700" dirty="0" smtClean="0"/>
              <a:t>circumstances it might </a:t>
            </a:r>
            <a:r>
              <a:rPr lang="en-US" sz="1700" dirty="0"/>
              <a:t>be better for a </a:t>
            </a:r>
            <a:r>
              <a:rPr lang="en-US" sz="1700" dirty="0" smtClean="0"/>
              <a:t>business to convert its </a:t>
            </a:r>
            <a:r>
              <a:rPr lang="en-US" sz="1700" dirty="0"/>
              <a:t>overdraft to a </a:t>
            </a:r>
            <a:r>
              <a:rPr lang="en-US" sz="1700" dirty="0" smtClean="0"/>
              <a:t>longer-term method </a:t>
            </a:r>
            <a:r>
              <a:rPr lang="en-US" sz="1700" dirty="0"/>
              <a:t>of </a:t>
            </a:r>
            <a:r>
              <a:rPr lang="en-US" sz="1700" dirty="0" smtClean="0"/>
              <a:t>finance</a:t>
            </a:r>
            <a:r>
              <a:rPr lang="en-US" sz="1700" dirty="0"/>
              <a:t>. </a:t>
            </a:r>
            <a:r>
              <a:rPr lang="en-US" sz="1700" dirty="0" smtClean="0"/>
              <a:t>A further drawback of using overdrafts </a:t>
            </a:r>
            <a:r>
              <a:rPr lang="en-US" sz="1700" dirty="0"/>
              <a:t>as a source of finance </a:t>
            </a:r>
            <a:r>
              <a:rPr lang="en-US" sz="1700" dirty="0" smtClean="0"/>
              <a:t>is </a:t>
            </a:r>
            <a:r>
              <a:rPr lang="en-US" sz="1700" dirty="0"/>
              <a:t>that </a:t>
            </a:r>
            <a:r>
              <a:rPr lang="en-US" sz="1700" dirty="0" smtClean="0"/>
              <a:t>banks can </a:t>
            </a:r>
            <a:r>
              <a:rPr lang="en-US" sz="1700" dirty="0"/>
              <a:t>demand immediate repayment, although this is rare</a:t>
            </a:r>
            <a:r>
              <a:rPr lang="en-US" sz="1700" dirty="0" smtClean="0"/>
              <a:t>.</a:t>
            </a:r>
          </a:p>
          <a:p>
            <a:pPr>
              <a:buClr>
                <a:srgbClr val="00B050"/>
              </a:buClr>
            </a:pPr>
            <a:r>
              <a:rPr lang="en-US" sz="1700" b="1" dirty="0">
                <a:solidFill>
                  <a:srgbClr val="FF0000"/>
                </a:solidFill>
              </a:rPr>
              <a:t>P7.2 – Task </a:t>
            </a:r>
            <a:r>
              <a:rPr lang="en-US" sz="1700" b="1" dirty="0" smtClean="0">
                <a:solidFill>
                  <a:srgbClr val="FF0000"/>
                </a:solidFill>
              </a:rPr>
              <a:t>02</a:t>
            </a:r>
            <a:r>
              <a:rPr lang="en-US" sz="1700" dirty="0" smtClean="0">
                <a:solidFill>
                  <a:srgbClr val="FF0000"/>
                </a:solidFill>
              </a:rPr>
              <a:t> </a:t>
            </a:r>
            <a:r>
              <a:rPr lang="en-US" sz="1700" dirty="0">
                <a:solidFill>
                  <a:srgbClr val="FF0000"/>
                </a:solidFill>
              </a:rPr>
              <a:t>– As a student at University, describe the advantages and disadvantages of living off credit cards and in comparison compare it to the appropriateness of funding a new start-up shoe business</a:t>
            </a:r>
            <a:r>
              <a:rPr lang="en-US" sz="1700" dirty="0" smtClean="0">
                <a:solidFill>
                  <a:srgbClr val="FF0000"/>
                </a:solidFill>
              </a:rPr>
              <a:t>.</a:t>
            </a:r>
            <a:endParaRPr lang="en-US" sz="17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a:t>
            </a:r>
            <a:r>
              <a:rPr lang="en-US" dirty="0"/>
              <a:t>of Finance - Overdraft </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26124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174685" cy="5632311"/>
          </a:xfrm>
          <a:prstGeom prst="rect">
            <a:avLst/>
          </a:prstGeom>
        </p:spPr>
        <p:txBody>
          <a:bodyPr wrap="square">
            <a:spAutoFit/>
          </a:bodyPr>
          <a:lstStyle/>
          <a:p>
            <a:pPr>
              <a:spcAft>
                <a:spcPts val="0"/>
              </a:spcAft>
              <a:buClr>
                <a:srgbClr val="00B050"/>
              </a:buClr>
            </a:pPr>
            <a:r>
              <a:rPr lang="en-US" sz="2000" b="1" dirty="0" smtClean="0">
                <a:solidFill>
                  <a:srgbClr val="FF0000"/>
                </a:solidFill>
              </a:rPr>
              <a:t>Trade Credit</a:t>
            </a:r>
            <a:endParaRPr lang="en-US" sz="2000" b="1" dirty="0">
              <a:solidFill>
                <a:srgbClr val="FF0000"/>
              </a:solidFill>
            </a:endParaRPr>
          </a:p>
          <a:p>
            <a:pPr marL="285750" indent="-285750">
              <a:spcAft>
                <a:spcPts val="0"/>
              </a:spcAft>
              <a:buClr>
                <a:srgbClr val="00B050"/>
              </a:buClr>
              <a:buFont typeface="Wingdings 3" panose="05040102010807070707" pitchFamily="18" charset="2"/>
              <a:buChar char=""/>
            </a:pPr>
            <a:r>
              <a:rPr lang="en-US" sz="2000" dirty="0" smtClean="0"/>
              <a:t>This is when a business delays paying its suppliers, which leaves the business in a better cash position.</a:t>
            </a:r>
          </a:p>
          <a:p>
            <a:pPr marL="519113" indent="-233363">
              <a:spcAft>
                <a:spcPts val="0"/>
              </a:spcAft>
              <a:buClr>
                <a:srgbClr val="00B050"/>
              </a:buClr>
              <a:buFont typeface="Arial" panose="020B0604020202020204" pitchFamily="34" charset="0"/>
              <a:buChar char="•"/>
            </a:pPr>
            <a:r>
              <a:rPr lang="en-US" sz="2000" dirty="0" smtClean="0"/>
              <a:t>It is almost an interest-free loan to the business for the length of time that payment is delayed for.</a:t>
            </a:r>
          </a:p>
          <a:p>
            <a:pPr marL="285750" indent="-285750">
              <a:spcAft>
                <a:spcPts val="0"/>
              </a:spcAft>
              <a:buClr>
                <a:srgbClr val="00B050"/>
              </a:buClr>
              <a:buFont typeface="Wingdings 3" panose="05040102010807070707" pitchFamily="18" charset="2"/>
              <a:buChar char=""/>
            </a:pPr>
            <a:r>
              <a:rPr lang="en-US" sz="2000" dirty="0" smtClean="0"/>
              <a:t>However</a:t>
            </a:r>
          </a:p>
          <a:p>
            <a:pPr marL="519113" indent="-233363">
              <a:spcAft>
                <a:spcPts val="0"/>
              </a:spcAft>
              <a:buClr>
                <a:srgbClr val="00B050"/>
              </a:buClr>
              <a:buFont typeface="Arial" panose="020B0604020202020204" pitchFamily="34" charset="0"/>
              <a:buChar char="•"/>
            </a:pPr>
            <a:r>
              <a:rPr lang="en-US" sz="2000" dirty="0" smtClean="0"/>
              <a:t>The supplier may refuse to give discounts or even refuse to supply any more goods if payment is not made quickly.</a:t>
            </a:r>
            <a:endParaRPr lang="en-US" sz="2000" dirty="0"/>
          </a:p>
          <a:p>
            <a:pPr>
              <a:spcAft>
                <a:spcPts val="0"/>
              </a:spcAft>
              <a:buClr>
                <a:srgbClr val="00B050"/>
              </a:buClr>
            </a:pPr>
            <a:r>
              <a:rPr lang="en-US" sz="2000" b="1" dirty="0" smtClean="0">
                <a:solidFill>
                  <a:srgbClr val="FF0000"/>
                </a:solidFill>
              </a:rPr>
              <a:t>Long Term finance</a:t>
            </a:r>
          </a:p>
          <a:p>
            <a:pPr marL="571500" indent="-285750">
              <a:spcAft>
                <a:spcPts val="0"/>
              </a:spcAft>
              <a:buClr>
                <a:srgbClr val="00B050"/>
              </a:buClr>
              <a:buFont typeface="Wingdings 3" panose="05040102010807070707" pitchFamily="18" charset="2"/>
              <a:buChar char=""/>
            </a:pPr>
            <a:r>
              <a:rPr lang="en-US" sz="2000" dirty="0" smtClean="0"/>
              <a:t>This is finance which is available for more than a year – and sometimes for very many years. Usually this money would be used to purchase long-term fixed assets, to update or expand the business or to finance a takeover of another firm. </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6385" t="4307" r="6385" b="1539"/>
          <a:stretch/>
        </p:blipFill>
        <p:spPr>
          <a:xfrm>
            <a:off x="6461150" y="1159034"/>
            <a:ext cx="2359321" cy="1909926"/>
          </a:xfrm>
          <a:prstGeom prst="rect">
            <a:avLst/>
          </a:prstGeom>
          <a:effectLst>
            <a:outerShdw blurRad="165100" dist="38100" dir="2700000" sx="102000" sy="102000" algn="tl" rotWithShape="0">
              <a:prstClr val="black">
                <a:alpha val="40000"/>
              </a:prstClr>
            </a:outerShdw>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4308" t="4308" r="4308" b="14000"/>
          <a:stretch/>
        </p:blipFill>
        <p:spPr>
          <a:xfrm>
            <a:off x="6457632" y="3212976"/>
            <a:ext cx="2362839" cy="1584176"/>
          </a:xfrm>
          <a:prstGeom prst="rect">
            <a:avLst/>
          </a:prstGeom>
          <a:effectLst>
            <a:outerShdw blurRad="165100" dist="38100" dir="2700000" sx="102000" sy="102000" algn="tl" rotWithShape="0">
              <a:prstClr val="black">
                <a:alpha val="40000"/>
              </a:prst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502" t="9500" r="4725" b="10701"/>
          <a:stretch/>
        </p:blipFill>
        <p:spPr>
          <a:xfrm>
            <a:off x="6444206" y="4941168"/>
            <a:ext cx="2376265" cy="1584176"/>
          </a:xfrm>
          <a:prstGeom prst="rect">
            <a:avLst/>
          </a:prstGeom>
          <a:effectLst>
            <a:outerShdw blurRad="165100" dist="38100" dir="2700000" sx="102000" sy="102000" algn="tl" rotWithShape="0">
              <a:prstClr val="black">
                <a:alpha val="40000"/>
              </a:prstClr>
            </a:outerShdw>
          </a:effectLst>
        </p:spPr>
      </p:pic>
      <p:sp>
        <p:nvSpPr>
          <p:cNvPr id="10"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spTree>
    <p:extLst>
      <p:ext uri="{BB962C8B-B14F-4D97-AF65-F5344CB8AC3E}">
        <p14:creationId xmlns:p14="http://schemas.microsoft.com/office/powerpoint/2010/main" val="924275344"/>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336383" cy="5509200"/>
          </a:xfrm>
          <a:prstGeom prst="rect">
            <a:avLst/>
          </a:prstGeom>
        </p:spPr>
        <p:txBody>
          <a:bodyPr wrap="square">
            <a:spAutoFit/>
          </a:bodyPr>
          <a:lstStyle/>
          <a:p>
            <a:pPr>
              <a:spcAft>
                <a:spcPts val="0"/>
              </a:spcAft>
              <a:buClr>
                <a:srgbClr val="00B050"/>
              </a:buClr>
            </a:pPr>
            <a:r>
              <a:rPr lang="en-US" sz="1600" b="1" dirty="0" smtClean="0">
                <a:solidFill>
                  <a:srgbClr val="FF0000"/>
                </a:solidFill>
              </a:rPr>
              <a:t>Hire Purchase</a:t>
            </a:r>
            <a:endParaRPr lang="en-US" sz="1600" b="1" dirty="0">
              <a:solidFill>
                <a:srgbClr val="FF0000"/>
              </a:solidFill>
            </a:endParaRPr>
          </a:p>
          <a:p>
            <a:pPr marL="285750" indent="-285750">
              <a:spcAft>
                <a:spcPts val="0"/>
              </a:spcAft>
              <a:buClr>
                <a:srgbClr val="00B050"/>
              </a:buClr>
              <a:buFont typeface="Wingdings 3" panose="05040102010807070707" pitchFamily="18" charset="2"/>
              <a:buChar char=""/>
            </a:pPr>
            <a:r>
              <a:rPr lang="en-US" sz="1600" dirty="0" smtClean="0"/>
              <a:t>This allows a business to buy a fixed asset over a long period of time with monthly payments which include an interest charge.</a:t>
            </a:r>
          </a:p>
          <a:p>
            <a:pPr marL="519113" indent="-233363">
              <a:spcAft>
                <a:spcPts val="0"/>
              </a:spcAft>
              <a:buClr>
                <a:srgbClr val="00B050"/>
              </a:buClr>
              <a:buFont typeface="Arial" panose="020B0604020202020204" pitchFamily="34" charset="0"/>
              <a:buChar char="•"/>
            </a:pPr>
            <a:r>
              <a:rPr lang="en-US" sz="1600" dirty="0" smtClean="0"/>
              <a:t>The firm does not have to find a large cash sum to purchase the asset.</a:t>
            </a:r>
          </a:p>
          <a:p>
            <a:pPr marL="285750" indent="-285750">
              <a:spcAft>
                <a:spcPts val="0"/>
              </a:spcAft>
              <a:buClr>
                <a:srgbClr val="00B050"/>
              </a:buClr>
              <a:buFont typeface="Wingdings 3" panose="05040102010807070707" pitchFamily="18" charset="2"/>
              <a:buChar char=""/>
            </a:pPr>
            <a:r>
              <a:rPr lang="en-US" sz="1600" dirty="0" smtClean="0"/>
              <a:t>However</a:t>
            </a:r>
          </a:p>
          <a:p>
            <a:pPr marL="519113" indent="-233363">
              <a:spcAft>
                <a:spcPts val="0"/>
              </a:spcAft>
              <a:buClr>
                <a:srgbClr val="00B050"/>
              </a:buClr>
              <a:buFont typeface="Arial" panose="020B0604020202020204" pitchFamily="34" charset="0"/>
              <a:buChar char="•"/>
            </a:pPr>
            <a:r>
              <a:rPr lang="en-US" sz="1600" dirty="0" smtClean="0"/>
              <a:t>A cash deposit is paid at the start of the period.</a:t>
            </a:r>
          </a:p>
          <a:p>
            <a:pPr marL="519113" indent="-233363">
              <a:spcAft>
                <a:spcPts val="0"/>
              </a:spcAft>
              <a:buClr>
                <a:srgbClr val="00B050"/>
              </a:buClr>
              <a:buFont typeface="Arial" panose="020B0604020202020204" pitchFamily="34" charset="0"/>
              <a:buChar char="•"/>
            </a:pPr>
            <a:r>
              <a:rPr lang="en-US" sz="1600" dirty="0" smtClean="0"/>
              <a:t>Interest payments can be quite high.</a:t>
            </a:r>
            <a:endParaRPr lang="en-US" sz="1600" dirty="0"/>
          </a:p>
          <a:p>
            <a:pPr>
              <a:spcAft>
                <a:spcPts val="0"/>
              </a:spcAft>
              <a:buClr>
                <a:srgbClr val="00B050"/>
              </a:buClr>
            </a:pPr>
            <a:r>
              <a:rPr lang="en-US" sz="1600" b="1" dirty="0" smtClean="0">
                <a:solidFill>
                  <a:srgbClr val="FF0000"/>
                </a:solidFill>
              </a:rPr>
              <a:t>Leasing</a:t>
            </a:r>
          </a:p>
          <a:p>
            <a:pPr marL="285750" indent="-285750">
              <a:spcAft>
                <a:spcPts val="0"/>
              </a:spcAft>
              <a:buClr>
                <a:srgbClr val="00B050"/>
              </a:buClr>
              <a:buFont typeface="Wingdings 3" panose="05040102010807070707" pitchFamily="18" charset="2"/>
              <a:buChar char=""/>
            </a:pPr>
            <a:r>
              <a:rPr lang="en-US" sz="1600" dirty="0" smtClean="0"/>
              <a:t>Leasing an asset allows the firm to use an asset but it does not have to purchase it. Monthly pleasing payments are made. The business could decide to purchase the asset at the end of the leasing period. Some businesses decide to sell off fixed assets for cash and then lease them back form a leasing company. This is called sale and leaseback.</a:t>
            </a:r>
          </a:p>
          <a:p>
            <a:pPr marL="519113" lvl="1" indent="-234950">
              <a:spcAft>
                <a:spcPts val="0"/>
              </a:spcAft>
              <a:buClr>
                <a:srgbClr val="00B050"/>
              </a:buClr>
              <a:buFont typeface="Arial" panose="020B0604020202020204" pitchFamily="34" charset="0"/>
              <a:buChar char="•"/>
            </a:pPr>
            <a:r>
              <a:rPr lang="en-US" sz="1600" dirty="0" smtClean="0"/>
              <a:t>The firm does not have to find a large cash sum to purchase the asset to start with.</a:t>
            </a:r>
          </a:p>
          <a:p>
            <a:pPr marL="519113" lvl="1" indent="-234950">
              <a:spcAft>
                <a:spcPts val="0"/>
              </a:spcAft>
              <a:buClr>
                <a:srgbClr val="00B050"/>
              </a:buClr>
              <a:buFont typeface="Arial" panose="020B0604020202020204" pitchFamily="34" charset="0"/>
              <a:buChar char="•"/>
            </a:pPr>
            <a:r>
              <a:rPr lang="en-US" sz="1600" dirty="0" smtClean="0"/>
              <a:t>The care and maintenance of the asset are carried out by the leasing company.</a:t>
            </a:r>
          </a:p>
          <a:p>
            <a:pPr marL="285750" lvl="1" indent="-285750">
              <a:spcAft>
                <a:spcPts val="0"/>
              </a:spcAft>
              <a:buClr>
                <a:srgbClr val="00B050"/>
              </a:buClr>
              <a:buFont typeface="Wingdings 3" panose="05040102010807070707" pitchFamily="18" charset="2"/>
              <a:buChar char=""/>
            </a:pPr>
            <a:r>
              <a:rPr lang="en-US" sz="1600" dirty="0" smtClean="0"/>
              <a:t>However</a:t>
            </a:r>
          </a:p>
          <a:p>
            <a:pPr marL="519113" lvl="1" indent="-234950">
              <a:spcAft>
                <a:spcPts val="0"/>
              </a:spcAft>
              <a:buClr>
                <a:srgbClr val="00B050"/>
              </a:buClr>
              <a:buFont typeface="Arial" panose="020B0604020202020204" pitchFamily="34" charset="0"/>
              <a:buChar char="•"/>
            </a:pPr>
            <a:r>
              <a:rPr lang="en-US" sz="1600" dirty="0" smtClean="0"/>
              <a:t>The total cost of the leasing charges will be higher than purchasing the asset.</a:t>
            </a:r>
          </a:p>
        </p:txBody>
      </p:sp>
      <p:pic>
        <p:nvPicPr>
          <p:cNvPr id="1026" name="Picture 2" descr="https://www.imoney.my/articles/wp-content/uploads/2012/11/Hire-Purchase-Financing-in-Malaysia.png"/>
          <p:cNvPicPr>
            <a:picLocks noChangeAspect="1" noChangeArrowheads="1"/>
          </p:cNvPicPr>
          <p:nvPr/>
        </p:nvPicPr>
        <p:blipFill rotWithShape="1">
          <a:blip r:embed="rId3">
            <a:extLst>
              <a:ext uri="{28A0092B-C50C-407E-A947-70E740481C1C}">
                <a14:useLocalDpi xmlns:a14="http://schemas.microsoft.com/office/drawing/2010/main" val="0"/>
              </a:ext>
            </a:extLst>
          </a:blip>
          <a:srcRect l="6353" t="2254" r="5978" b="2300"/>
          <a:stretch/>
        </p:blipFill>
        <p:spPr bwMode="auto">
          <a:xfrm>
            <a:off x="6516217" y="1156891"/>
            <a:ext cx="2304256" cy="21038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46.tinypic.com/dlq4x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7" y="3356992"/>
            <a:ext cx="2304256" cy="19750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bglions.com/wp-content/uploads/2013/12/123buy-vs-lease-header-a8c042c8cf22d215d5e9e79bcfb02ea4.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21" r="1860" b="11462"/>
          <a:stretch/>
        </p:blipFill>
        <p:spPr bwMode="auto">
          <a:xfrm>
            <a:off x="6595181" y="5404077"/>
            <a:ext cx="2225291" cy="1116916"/>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spTree>
    <p:extLst>
      <p:ext uri="{BB962C8B-B14F-4D97-AF65-F5344CB8AC3E}">
        <p14:creationId xmlns:p14="http://schemas.microsoft.com/office/powerpoint/2010/main" val="3153865103"/>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223891" cy="5509200"/>
          </a:xfrm>
          <a:prstGeom prst="rect">
            <a:avLst/>
          </a:prstGeom>
        </p:spPr>
        <p:txBody>
          <a:bodyPr wrap="square">
            <a:spAutoFit/>
          </a:bodyPr>
          <a:lstStyle/>
          <a:p>
            <a:pPr>
              <a:spcAft>
                <a:spcPts val="0"/>
              </a:spcAft>
              <a:buClr>
                <a:srgbClr val="00B050"/>
              </a:buClr>
            </a:pPr>
            <a:r>
              <a:rPr lang="en-US" sz="1600" b="1" dirty="0" smtClean="0">
                <a:solidFill>
                  <a:srgbClr val="FF0000"/>
                </a:solidFill>
              </a:rPr>
              <a:t>Issue of Shares</a:t>
            </a:r>
            <a:endParaRPr lang="en-US" sz="1600" b="1" dirty="0">
              <a:solidFill>
                <a:srgbClr val="FF0000"/>
              </a:solidFill>
            </a:endParaRPr>
          </a:p>
          <a:p>
            <a:pPr marL="285750" indent="-285750">
              <a:spcAft>
                <a:spcPts val="0"/>
              </a:spcAft>
              <a:buClr>
                <a:srgbClr val="00B050"/>
              </a:buClr>
              <a:buFont typeface="Wingdings 3" panose="05040102010807070707" pitchFamily="18" charset="2"/>
              <a:buChar char=""/>
            </a:pPr>
            <a:r>
              <a:rPr lang="en-US" sz="1600" dirty="0" smtClean="0"/>
              <a:t>As we have seen, this is only available to limited companies. Shares are often referred to as equities, therefor the sale of shares is sometimes called equity finance.</a:t>
            </a:r>
          </a:p>
          <a:p>
            <a:pPr marL="285750" indent="-285750">
              <a:spcAft>
                <a:spcPts val="0"/>
              </a:spcAft>
              <a:buClr>
                <a:srgbClr val="00B050"/>
              </a:buClr>
              <a:buFont typeface="Wingdings 3" panose="05040102010807070707" pitchFamily="18" charset="2"/>
              <a:buChar char=""/>
            </a:pPr>
            <a:r>
              <a:rPr lang="en-US" sz="1600" dirty="0" smtClean="0"/>
              <a:t>Public limited companies have the ability to sell a large number of shares to the general public. These new issues, as they are called, can raise large sums of money but can be expensive to organize and advertise. A rights issue of new shares is a very common way for public limited companies to raise additional capital. This gives existing shareholders the right to buy new shares in proportion to their current holding. This avoids the problem of new shareholders changing the balance of ownership.</a:t>
            </a:r>
          </a:p>
          <a:p>
            <a:pPr marL="285750" indent="-285750">
              <a:spcAft>
                <a:spcPts val="0"/>
              </a:spcAft>
              <a:buClr>
                <a:srgbClr val="00B050"/>
              </a:buClr>
              <a:buFont typeface="Wingdings 3" panose="05040102010807070707" pitchFamily="18" charset="2"/>
              <a:buChar char=""/>
            </a:pPr>
            <a:r>
              <a:rPr lang="en-US" sz="1600" dirty="0"/>
              <a:t>This source of finance is only possible for limited companies.</a:t>
            </a:r>
          </a:p>
          <a:p>
            <a:pPr marL="571500" indent="-285750">
              <a:spcAft>
                <a:spcPts val="0"/>
              </a:spcAft>
              <a:buClr>
                <a:srgbClr val="00B050"/>
              </a:buClr>
              <a:buFont typeface="Arial" panose="020B0604020202020204" pitchFamily="34" charset="0"/>
              <a:buChar char="•"/>
            </a:pPr>
            <a:r>
              <a:rPr lang="en-US" sz="1600" dirty="0"/>
              <a:t>This is a permanent source of capital which would not have to be repaid to shareholders.</a:t>
            </a:r>
          </a:p>
          <a:p>
            <a:pPr marL="571500" indent="-285750">
              <a:spcAft>
                <a:spcPts val="0"/>
              </a:spcAft>
              <a:buClr>
                <a:srgbClr val="00B050"/>
              </a:buClr>
              <a:buFont typeface="Arial" panose="020B0604020202020204" pitchFamily="34" charset="0"/>
              <a:buChar char="•"/>
            </a:pPr>
            <a:r>
              <a:rPr lang="en-US" sz="1600" dirty="0"/>
              <a:t>No interest has to be paid.</a:t>
            </a:r>
          </a:p>
          <a:p>
            <a:pPr marL="285750" indent="-285750">
              <a:spcAft>
                <a:spcPts val="0"/>
              </a:spcAft>
              <a:buClr>
                <a:srgbClr val="00B050"/>
              </a:buClr>
              <a:buFont typeface="Wingdings 3" panose="05040102010807070707" pitchFamily="18" charset="2"/>
              <a:buChar char=""/>
            </a:pPr>
            <a:r>
              <a:rPr lang="en-US" sz="1600" dirty="0"/>
              <a:t>However:</a:t>
            </a:r>
          </a:p>
          <a:p>
            <a:pPr marL="571500" indent="-285750">
              <a:spcAft>
                <a:spcPts val="0"/>
              </a:spcAft>
              <a:buClr>
                <a:srgbClr val="00B050"/>
              </a:buClr>
              <a:buFont typeface="Arial" panose="020B0604020202020204" pitchFamily="34" charset="0"/>
              <a:buChar char="•"/>
            </a:pPr>
            <a:r>
              <a:rPr lang="en-US" sz="1600" dirty="0"/>
              <a:t>Dividends are paid after tax, whereas interest on loans is paid before tax is deducted.</a:t>
            </a:r>
          </a:p>
          <a:p>
            <a:pPr marL="571500" indent="-285750">
              <a:spcAft>
                <a:spcPts val="0"/>
              </a:spcAft>
              <a:buClr>
                <a:srgbClr val="00B050"/>
              </a:buClr>
              <a:buFont typeface="Arial" panose="020B0604020202020204" pitchFamily="34" charset="0"/>
              <a:buChar char="•"/>
            </a:pPr>
            <a:r>
              <a:rPr lang="en-US" sz="1600" dirty="0"/>
              <a:t>The ownership of the company could change hands if many shares are sold</a:t>
            </a:r>
            <a:r>
              <a:rPr lang="en-US" sz="1600" dirty="0" smtClean="0"/>
              <a:t>.</a:t>
            </a:r>
          </a:p>
        </p:txBody>
      </p:sp>
      <p:pic>
        <p:nvPicPr>
          <p:cNvPr id="2050" name="Picture 2" descr="https://www.flexshares.com/etf/images/site/flexshares-how-do-etfs-work-chart2.gif"/>
          <p:cNvPicPr>
            <a:picLocks noChangeAspect="1" noChangeArrowheads="1"/>
          </p:cNvPicPr>
          <p:nvPr/>
        </p:nvPicPr>
        <p:blipFill rotWithShape="1">
          <a:blip r:embed="rId3">
            <a:extLst>
              <a:ext uri="{28A0092B-C50C-407E-A947-70E740481C1C}">
                <a14:useLocalDpi xmlns:a14="http://schemas.microsoft.com/office/drawing/2010/main" val="0"/>
              </a:ext>
            </a:extLst>
          </a:blip>
          <a:srcRect t="15375" b="5641"/>
          <a:stretch/>
        </p:blipFill>
        <p:spPr bwMode="auto">
          <a:xfrm rot="5400000">
            <a:off x="4983806" y="2688678"/>
            <a:ext cx="5400599" cy="2272731"/>
          </a:xfrm>
          <a:prstGeom prst="rect">
            <a:avLst/>
          </a:prstGeom>
          <a:noFill/>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spTree>
    <p:extLst>
      <p:ext uri="{BB962C8B-B14F-4D97-AF65-F5344CB8AC3E}">
        <p14:creationId xmlns:p14="http://schemas.microsoft.com/office/powerpoint/2010/main" val="246259310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624735" cy="5595378"/>
          </a:xfrm>
          <a:prstGeom prst="rect">
            <a:avLst/>
          </a:prstGeom>
        </p:spPr>
        <p:txBody>
          <a:bodyPr wrap="square">
            <a:spAutoFit/>
          </a:bodyPr>
          <a:lstStyle/>
          <a:p>
            <a:pPr>
              <a:spcAft>
                <a:spcPts val="0"/>
              </a:spcAft>
              <a:buClr>
                <a:srgbClr val="00B050"/>
              </a:buClr>
            </a:pPr>
            <a:r>
              <a:rPr lang="en-US" sz="1480" b="1" dirty="0">
                <a:solidFill>
                  <a:srgbClr val="FF0000"/>
                </a:solidFill>
              </a:rPr>
              <a:t>Bank Loans</a:t>
            </a:r>
          </a:p>
          <a:p>
            <a:pPr marL="285750" indent="-285750">
              <a:spcAft>
                <a:spcPts val="0"/>
              </a:spcAft>
              <a:buClr>
                <a:srgbClr val="00B050"/>
              </a:buClr>
              <a:buFont typeface="Wingdings 3" panose="05040102010807070707" pitchFamily="18" charset="2"/>
              <a:buChar char=""/>
            </a:pPr>
            <a:r>
              <a:rPr lang="en-US" sz="1600" dirty="0"/>
              <a:t>This is a sum of money obtained from a bank which must be repaid and on which interest is </a:t>
            </a:r>
            <a:r>
              <a:rPr lang="en-US" sz="1600" dirty="0" smtClean="0"/>
              <a:t>payable</a:t>
            </a:r>
            <a:r>
              <a:rPr lang="en-US" sz="1480" dirty="0" smtClean="0"/>
              <a:t>. </a:t>
            </a:r>
            <a:r>
              <a:rPr lang="en-US" sz="1480" dirty="0"/>
              <a:t>The advantages and disadvantages of these have already been considered under ‘External Finance’.</a:t>
            </a:r>
          </a:p>
          <a:p>
            <a:pPr marL="339725" indent="-339725">
              <a:spcAft>
                <a:spcPts val="0"/>
              </a:spcAft>
              <a:buClr>
                <a:srgbClr val="00B050"/>
              </a:buClr>
              <a:buFont typeface="Wingdings 3" panose="05040102010807070707" pitchFamily="18" charset="2"/>
              <a:buChar char=""/>
            </a:pPr>
            <a:r>
              <a:rPr lang="en-US" sz="1480" dirty="0" smtClean="0"/>
              <a:t>This </a:t>
            </a:r>
            <a:r>
              <a:rPr lang="en-US" sz="1480" dirty="0"/>
              <a:t>is a sum of money obtained from a bank which must be repaid and on which interest is payable.</a:t>
            </a:r>
          </a:p>
          <a:p>
            <a:pPr marL="571500" indent="-285750">
              <a:spcAft>
                <a:spcPts val="0"/>
              </a:spcAft>
              <a:buClr>
                <a:srgbClr val="00B050"/>
              </a:buClr>
              <a:buFont typeface="Arial" panose="020B0604020202020204" pitchFamily="34" charset="0"/>
              <a:buChar char="•"/>
            </a:pPr>
            <a:r>
              <a:rPr lang="en-US" sz="1480" dirty="0"/>
              <a:t>These are usually quick to arrange.</a:t>
            </a:r>
          </a:p>
          <a:p>
            <a:pPr marL="571500" indent="-285750">
              <a:spcAft>
                <a:spcPts val="0"/>
              </a:spcAft>
              <a:buClr>
                <a:srgbClr val="00B050"/>
              </a:buClr>
              <a:buFont typeface="Arial" panose="020B0604020202020204" pitchFamily="34" charset="0"/>
              <a:buChar char="•"/>
            </a:pPr>
            <a:r>
              <a:rPr lang="en-US" sz="1480" dirty="0"/>
              <a:t>They can be for varying lengths of time.</a:t>
            </a:r>
          </a:p>
          <a:p>
            <a:pPr marL="571500" indent="-285750">
              <a:spcAft>
                <a:spcPts val="0"/>
              </a:spcAft>
              <a:buClr>
                <a:srgbClr val="00B050"/>
              </a:buClr>
              <a:buFont typeface="Arial" panose="020B0604020202020204" pitchFamily="34" charset="0"/>
              <a:buChar char="•"/>
            </a:pPr>
            <a:r>
              <a:rPr lang="en-US" sz="1480" dirty="0"/>
              <a:t>Large companies are often offered low rates of interest by banks if they borrow large sums.</a:t>
            </a:r>
          </a:p>
          <a:p>
            <a:pPr marL="339725" indent="-339725">
              <a:spcAft>
                <a:spcPts val="0"/>
              </a:spcAft>
              <a:buClr>
                <a:srgbClr val="00B050"/>
              </a:buClr>
              <a:buFont typeface="Wingdings 3" panose="05040102010807070707" pitchFamily="18" charset="2"/>
              <a:buChar char=""/>
            </a:pPr>
            <a:r>
              <a:rPr lang="en-US" sz="1480" dirty="0"/>
              <a:t>However:</a:t>
            </a:r>
          </a:p>
          <a:p>
            <a:pPr marL="571500" indent="-285750">
              <a:spcAft>
                <a:spcPts val="0"/>
              </a:spcAft>
              <a:buClr>
                <a:srgbClr val="00B050"/>
              </a:buClr>
              <a:buFont typeface="Arial" panose="020B0604020202020204" pitchFamily="34" charset="0"/>
              <a:buChar char="•"/>
            </a:pPr>
            <a:r>
              <a:rPr lang="en-US" sz="1480" dirty="0"/>
              <a:t>A bank loan will have to be repaid eventually and interest must be paid.</a:t>
            </a:r>
          </a:p>
          <a:p>
            <a:pPr marL="571500" indent="-285750">
              <a:spcAft>
                <a:spcPts val="0"/>
              </a:spcAft>
              <a:buClr>
                <a:srgbClr val="00B050"/>
              </a:buClr>
              <a:buFont typeface="Arial" panose="020B0604020202020204" pitchFamily="34" charset="0"/>
              <a:buChar char="•"/>
            </a:pPr>
            <a:r>
              <a:rPr lang="en-US" sz="1480" dirty="0"/>
              <a:t>Security of collateral is usually required. This means the bank may insist that it has the right to sell some of the firm’s property if it fails to pay interest or does not repay the loan. A sole trader may have to put his or her own house up as security on a bank loan.</a:t>
            </a:r>
          </a:p>
          <a:p>
            <a:pPr>
              <a:spcAft>
                <a:spcPts val="0"/>
              </a:spcAft>
              <a:buClr>
                <a:srgbClr val="00B050"/>
              </a:buClr>
            </a:pPr>
            <a:r>
              <a:rPr lang="en-US" sz="1480" b="1" dirty="0" smtClean="0">
                <a:solidFill>
                  <a:srgbClr val="FF0000"/>
                </a:solidFill>
              </a:rPr>
              <a:t>Long-term loans or debt finance</a:t>
            </a:r>
          </a:p>
          <a:p>
            <a:pPr marL="285750" indent="-285750">
              <a:spcAft>
                <a:spcPts val="0"/>
              </a:spcAft>
              <a:buClr>
                <a:srgbClr val="00B050"/>
              </a:buClr>
              <a:buFont typeface="Wingdings 3" panose="05040102010807070707" pitchFamily="18" charset="2"/>
              <a:buChar char=""/>
            </a:pPr>
            <a:r>
              <a:rPr lang="en-US" sz="1480" dirty="0" smtClean="0"/>
              <a:t>Loans differ from share capital in the following ways:</a:t>
            </a:r>
          </a:p>
          <a:p>
            <a:pPr marL="519113" lvl="1" indent="-234950">
              <a:spcAft>
                <a:spcPts val="0"/>
              </a:spcAft>
              <a:buClr>
                <a:srgbClr val="00B050"/>
              </a:buClr>
              <a:buFont typeface="Arial" panose="020B0604020202020204" pitchFamily="34" charset="0"/>
              <a:buChar char="•"/>
            </a:pPr>
            <a:r>
              <a:rPr lang="en-US" sz="1480" dirty="0" smtClean="0"/>
              <a:t>Loan interest is paid before tax and is an expense</a:t>
            </a:r>
          </a:p>
          <a:p>
            <a:pPr marL="519113" lvl="1" indent="-234950">
              <a:spcAft>
                <a:spcPts val="0"/>
              </a:spcAft>
              <a:buClr>
                <a:srgbClr val="00B050"/>
              </a:buClr>
              <a:buFont typeface="Arial" panose="020B0604020202020204" pitchFamily="34" charset="0"/>
              <a:buChar char="•"/>
            </a:pPr>
            <a:r>
              <a:rPr lang="en-US" sz="1480" dirty="0" smtClean="0"/>
              <a:t>Loan interest must be paid every year but dividends, do not have to be paid if the firm has made a loss.</a:t>
            </a:r>
          </a:p>
          <a:p>
            <a:pPr marL="519113" lvl="1" indent="-234950">
              <a:spcAft>
                <a:spcPts val="0"/>
              </a:spcAft>
              <a:buClr>
                <a:srgbClr val="00B050"/>
              </a:buClr>
              <a:buFont typeface="Arial" panose="020B0604020202020204" pitchFamily="34" charset="0"/>
              <a:buChar char="•"/>
            </a:pPr>
            <a:r>
              <a:rPr lang="en-US" sz="1480" dirty="0" smtClean="0"/>
              <a:t>Loans must be repaid, as they are not permanent capital.</a:t>
            </a:r>
          </a:p>
          <a:p>
            <a:pPr marL="519113" lvl="1" indent="-234950">
              <a:spcAft>
                <a:spcPts val="0"/>
              </a:spcAft>
              <a:buClr>
                <a:srgbClr val="00B050"/>
              </a:buClr>
              <a:buFont typeface="Arial" panose="020B0604020202020204" pitchFamily="34" charset="0"/>
              <a:buChar char="•"/>
            </a:pPr>
            <a:r>
              <a:rPr lang="en-US" sz="1480" dirty="0" smtClean="0"/>
              <a:t>Loans are often ‘secured’ against particular assets.</a:t>
            </a:r>
          </a:p>
        </p:txBody>
      </p:sp>
      <p:sp>
        <p:nvSpPr>
          <p:cNvPr id="7"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graphicFrame>
        <p:nvGraphicFramePr>
          <p:cNvPr id="4" name="Table 3"/>
          <p:cNvGraphicFramePr>
            <a:graphicFrameLocks noGrp="1"/>
          </p:cNvGraphicFramePr>
          <p:nvPr>
            <p:extLst>
              <p:ext uri="{D42A27DB-BD31-4B8C-83A1-F6EECF244321}">
                <p14:modId xmlns:p14="http://schemas.microsoft.com/office/powerpoint/2010/main" val="1406877770"/>
              </p:ext>
            </p:extLst>
          </p:nvPr>
        </p:nvGraphicFramePr>
        <p:xfrm>
          <a:off x="7236296" y="1052736"/>
          <a:ext cx="1584176" cy="5615218"/>
        </p:xfrm>
        <a:graphic>
          <a:graphicData uri="http://schemas.openxmlformats.org/drawingml/2006/table">
            <a:tbl>
              <a:tblPr firstRow="1" firstCol="1" lastRow="1" lastCol="1" bandRow="1" bandCol="1">
                <a:tableStyleId>{2D5ABB26-0587-4C30-8999-92F81FD0307C}</a:tableStyleId>
              </a:tblPr>
              <a:tblGrid>
                <a:gridCol w="1584176"/>
              </a:tblGrid>
              <a:tr h="372658">
                <a:tc>
                  <a:txBody>
                    <a:bodyPr/>
                    <a:lstStyle/>
                    <a:p>
                      <a:pPr>
                        <a:spcAft>
                          <a:spcPts val="0"/>
                        </a:spcAft>
                      </a:pPr>
                      <a:endParaRPr lang="en-GB" sz="145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99950">
                <a:tc>
                  <a:txBody>
                    <a:bodyPr/>
                    <a:lstStyle/>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If bank loaning Usury</a:t>
                      </a:r>
                    </a:p>
                    <a:p>
                      <a:pPr marL="177800" indent="-177800" algn="l">
                        <a:spcAft>
                          <a:spcPts val="600"/>
                        </a:spcAft>
                        <a:buFontTx/>
                        <a:buBlip>
                          <a:blip r:embed="rId3"/>
                        </a:buBlip>
                      </a:pPr>
                      <a:r>
                        <a:rPr lang="en-GB" sz="1450" baseline="0" dirty="0" smtClean="0">
                          <a:solidFill>
                            <a:schemeClr val="tx1"/>
                          </a:solidFill>
                          <a:effectLst/>
                          <a:latin typeface="Arial" pitchFamily="34" charset="0"/>
                          <a:ea typeface="Times New Roman"/>
                          <a:cs typeface="Arial" pitchFamily="34" charset="0"/>
                        </a:rPr>
                        <a:t>Banks never lose money, discuss.</a:t>
                      </a:r>
                    </a:p>
                    <a:p>
                      <a:pPr marL="177800" indent="-177800" algn="l">
                        <a:spcAft>
                          <a:spcPts val="600"/>
                        </a:spcAft>
                        <a:buFontTx/>
                        <a:buBlip>
                          <a:blip r:embed="rId3"/>
                        </a:buBlip>
                      </a:pPr>
                      <a:r>
                        <a:rPr lang="en-GB" sz="1450" baseline="0" dirty="0" smtClean="0">
                          <a:solidFill>
                            <a:srgbClr val="FF0000"/>
                          </a:solidFill>
                          <a:effectLst/>
                          <a:latin typeface="Arial" pitchFamily="34" charset="0"/>
                          <a:ea typeface="Times New Roman"/>
                          <a:cs typeface="Arial" pitchFamily="34" charset="0"/>
                        </a:rPr>
                        <a:t>What happens with a bank if a company runs away all the money.</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How does a bank claim back money from property.</a:t>
                      </a:r>
                    </a:p>
                    <a:p>
                      <a:pPr marL="177800" indent="-177800" algn="l">
                        <a:spcAft>
                          <a:spcPts val="600"/>
                        </a:spcAft>
                        <a:buFontTx/>
                        <a:buBlip>
                          <a:blip r:embed="rId3"/>
                        </a:buBlip>
                      </a:pPr>
                      <a:r>
                        <a:rPr lang="en-US" sz="1450" baseline="0" dirty="0" smtClean="0">
                          <a:solidFill>
                            <a:srgbClr val="FF0000"/>
                          </a:solidFill>
                          <a:effectLst/>
                          <a:latin typeface="Arial" pitchFamily="34" charset="0"/>
                          <a:ea typeface="Times New Roman"/>
                          <a:cs typeface="Arial" pitchFamily="34" charset="0"/>
                        </a:rPr>
                        <a:t>How much money does a bank have to loan and is it actually notes and coins.</a:t>
                      </a:r>
                    </a:p>
                    <a:p>
                      <a:pPr marL="177800" indent="-177800" algn="l">
                        <a:spcAft>
                          <a:spcPts val="600"/>
                        </a:spcAft>
                        <a:buFontTx/>
                        <a:buBlip>
                          <a:blip r:embed="rId3"/>
                        </a:buBlip>
                      </a:pPr>
                      <a:r>
                        <a:rPr lang="en-US" sz="1450" baseline="0" dirty="0" smtClean="0">
                          <a:solidFill>
                            <a:schemeClr val="tx1"/>
                          </a:solidFill>
                          <a:effectLst/>
                          <a:latin typeface="Arial" pitchFamily="34" charset="0"/>
                          <a:ea typeface="Times New Roman"/>
                          <a:cs typeface="Arial" pitchFamily="34" charset="0"/>
                        </a:rPr>
                        <a:t>Google the term ‘Specie’</a:t>
                      </a:r>
                      <a:endParaRPr lang="en-GB" sz="145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8871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496944" cy="5647700"/>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US" sz="1900" b="1" dirty="0" smtClean="0"/>
              <a:t>Credit card </a:t>
            </a:r>
            <a:r>
              <a:rPr lang="en-US" sz="1900" dirty="0" smtClean="0"/>
              <a:t>– This is when goods or services are purchased with a bank car for an extreme short-term period of time otherwise interest charges are up to 23%. Companies will use this when something needs to be paid now, if there is money in the bank soon, the amount of interest charged will be limited. It is instant money, therefor is usually only used in extreme cases. Business accounts can have a card limit of up to 50k, depending on the security of the company and an agreement with the bank.</a:t>
            </a:r>
          </a:p>
          <a:p>
            <a:pPr>
              <a:buClr>
                <a:srgbClr val="00B050"/>
              </a:buClr>
            </a:pPr>
            <a:r>
              <a:rPr lang="en-US" sz="1900" b="1" dirty="0"/>
              <a:t>Pros of Business Credit </a:t>
            </a:r>
            <a:r>
              <a:rPr lang="en-US" sz="1900" b="1" dirty="0" smtClean="0"/>
              <a:t>Cards</a:t>
            </a:r>
            <a:endParaRPr lang="en-US" sz="1900" dirty="0"/>
          </a:p>
          <a:p>
            <a:pPr marL="396875" indent="-396875">
              <a:buClr>
                <a:srgbClr val="00B050"/>
              </a:buClr>
              <a:buFont typeface="Wingdings 3" panose="05040102010807070707" pitchFamily="18" charset="2"/>
              <a:buChar char=""/>
            </a:pPr>
            <a:r>
              <a:rPr lang="en-US" sz="1900" dirty="0"/>
              <a:t>Easy qualification </a:t>
            </a:r>
            <a:r>
              <a:rPr lang="en-US" sz="1900" dirty="0" smtClean="0"/>
              <a:t>- </a:t>
            </a:r>
            <a:r>
              <a:rPr lang="en-US" sz="1900" dirty="0"/>
              <a:t>If you have reasonable personal credit, or your small business is well-established, most credit card companies will be happy to extend a business credit card for your use.</a:t>
            </a:r>
          </a:p>
          <a:p>
            <a:pPr marL="396875" indent="-396875">
              <a:buClr>
                <a:srgbClr val="00B050"/>
              </a:buClr>
              <a:buFont typeface="Wingdings 3" panose="05040102010807070707" pitchFamily="18" charset="2"/>
              <a:buChar char=""/>
            </a:pPr>
            <a:r>
              <a:rPr lang="en-US" sz="1900" dirty="0" smtClean="0"/>
              <a:t>Access </a:t>
            </a:r>
            <a:r>
              <a:rPr lang="en-US" sz="1900" dirty="0"/>
              <a:t>to Easy Financing - </a:t>
            </a:r>
            <a:r>
              <a:rPr lang="en-US" sz="1900" dirty="0" smtClean="0"/>
              <a:t>A </a:t>
            </a:r>
            <a:r>
              <a:rPr lang="en-US" sz="1900" dirty="0"/>
              <a:t>business credit card can come in very handy when you need supplies, equipment, or even capital improvements.</a:t>
            </a:r>
          </a:p>
          <a:p>
            <a:pPr marL="396875" indent="-396875">
              <a:buClr>
                <a:srgbClr val="00B050"/>
              </a:buClr>
              <a:buFont typeface="Wingdings 3" panose="05040102010807070707" pitchFamily="18" charset="2"/>
              <a:buChar char=""/>
            </a:pPr>
            <a:r>
              <a:rPr lang="en-US" sz="1900" dirty="0" smtClean="0"/>
              <a:t>Rewards </a:t>
            </a:r>
            <a:r>
              <a:rPr lang="en-US" sz="1900" dirty="0"/>
              <a:t>- Many credit card companies offer rewards and incentives for using their business credit cards. </a:t>
            </a:r>
            <a:endParaRPr lang="en-US" sz="1900" dirty="0" smtClean="0"/>
          </a:p>
          <a:p>
            <a:pPr>
              <a:buClr>
                <a:srgbClr val="00B050"/>
              </a:buClr>
            </a:pPr>
            <a:r>
              <a:rPr lang="en-US" sz="1900" b="1" dirty="0">
                <a:solidFill>
                  <a:srgbClr val="FF0000"/>
                </a:solidFill>
              </a:rPr>
              <a:t>P7.2 – Task </a:t>
            </a:r>
            <a:r>
              <a:rPr lang="en-US" sz="1900" b="1" dirty="0" smtClean="0">
                <a:solidFill>
                  <a:srgbClr val="FF0000"/>
                </a:solidFill>
              </a:rPr>
              <a:t>03</a:t>
            </a:r>
            <a:r>
              <a:rPr lang="en-US" sz="1900" dirty="0" smtClean="0">
                <a:solidFill>
                  <a:srgbClr val="FF0000"/>
                </a:solidFill>
              </a:rPr>
              <a:t> </a:t>
            </a:r>
            <a:r>
              <a:rPr lang="en-US" sz="1900" dirty="0">
                <a:solidFill>
                  <a:srgbClr val="FF0000"/>
                </a:solidFill>
              </a:rPr>
              <a:t>– As a student at University, describe the advantages and disadvantages of </a:t>
            </a:r>
            <a:r>
              <a:rPr lang="en-US" sz="1900" dirty="0" smtClean="0">
                <a:solidFill>
                  <a:srgbClr val="FF0000"/>
                </a:solidFill>
              </a:rPr>
              <a:t>living off credit cards </a:t>
            </a:r>
            <a:r>
              <a:rPr lang="en-US" sz="1900" dirty="0">
                <a:solidFill>
                  <a:srgbClr val="FF0000"/>
                </a:solidFill>
              </a:rPr>
              <a:t>and in comparison compare it to the appropriateness </a:t>
            </a:r>
            <a:r>
              <a:rPr lang="en-US" sz="1900" dirty="0" smtClean="0">
                <a:solidFill>
                  <a:srgbClr val="FF0000"/>
                </a:solidFill>
              </a:rPr>
              <a:t>of funding </a:t>
            </a:r>
            <a:r>
              <a:rPr lang="en-US" sz="1900" dirty="0">
                <a:solidFill>
                  <a:srgbClr val="FF0000"/>
                </a:solidFill>
              </a:rPr>
              <a:t>a new start-up shoe business</a:t>
            </a:r>
            <a:r>
              <a:rPr lang="en-US" sz="1900" dirty="0" smtClean="0">
                <a:solidFill>
                  <a:srgbClr val="FF0000"/>
                </a:solidFill>
              </a:rPr>
              <a:t>.</a:t>
            </a:r>
            <a:endParaRPr lang="en-US" sz="19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 – Credit Card</a:t>
            </a:r>
            <a:endParaRPr lang="en-GB" dirty="0"/>
          </a:p>
        </p:txBody>
      </p:sp>
    </p:spTree>
    <p:extLst>
      <p:ext uri="{BB962C8B-B14F-4D97-AF65-F5344CB8AC3E}">
        <p14:creationId xmlns:p14="http://schemas.microsoft.com/office/powerpoint/2010/main" val="97388998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7020780" cy="5586145"/>
          </a:xfrm>
          <a:prstGeom prst="rect">
            <a:avLst/>
          </a:prstGeom>
        </p:spPr>
        <p:txBody>
          <a:bodyPr wrap="square">
            <a:spAutoFit/>
          </a:bodyPr>
          <a:lstStyle/>
          <a:p>
            <a:pPr>
              <a:buClr>
                <a:srgbClr val="00B050"/>
              </a:buClr>
            </a:pPr>
            <a:r>
              <a:rPr lang="en-US" sz="2100" b="1" dirty="0" smtClean="0"/>
              <a:t>Cons </a:t>
            </a:r>
            <a:r>
              <a:rPr lang="en-US" sz="2100" b="1" dirty="0"/>
              <a:t>of Business Credit Cards</a:t>
            </a:r>
          </a:p>
          <a:p>
            <a:pPr marL="396875" indent="-396875">
              <a:buClr>
                <a:srgbClr val="00B050"/>
              </a:buClr>
              <a:buFont typeface="Wingdings 3" panose="05040102010807070707" pitchFamily="18" charset="2"/>
              <a:buChar char=""/>
            </a:pPr>
            <a:r>
              <a:rPr lang="en-US" sz="2100" b="1" dirty="0" smtClean="0"/>
              <a:t>High </a:t>
            </a:r>
            <a:r>
              <a:rPr lang="en-US" sz="2100" b="1" dirty="0"/>
              <a:t>Priced Financing</a:t>
            </a:r>
            <a:r>
              <a:rPr lang="en-US" sz="2100" dirty="0"/>
              <a:t> - Business credit cards are an expensive way to finance purchases. You end up paying high interest rates and late fees, and in most cases, you also pay high annual fees just to have the card.</a:t>
            </a:r>
          </a:p>
          <a:p>
            <a:pPr marL="396875" indent="-396875">
              <a:buClr>
                <a:srgbClr val="00B050"/>
              </a:buClr>
              <a:buFont typeface="Wingdings 3" panose="05040102010807070707" pitchFamily="18" charset="2"/>
              <a:buChar char=""/>
            </a:pPr>
            <a:r>
              <a:rPr lang="en-US" sz="2100" b="1" dirty="0" smtClean="0"/>
              <a:t>Less </a:t>
            </a:r>
            <a:r>
              <a:rPr lang="en-US" sz="2100" b="1" dirty="0"/>
              <a:t>Purchase Protection</a:t>
            </a:r>
            <a:r>
              <a:rPr lang="en-US" sz="2100" dirty="0"/>
              <a:t> - When you use a personal credit card, most credit companies will offer purchase protection. However, business credit cards often do not have that same protection. This translates into more difficulties returning purchased goods, correcting billing errors, and even reversing fraudulent charges.</a:t>
            </a:r>
          </a:p>
          <a:p>
            <a:pPr marL="396875" indent="-396875">
              <a:buClr>
                <a:srgbClr val="00B050"/>
              </a:buClr>
              <a:buFont typeface="Wingdings 3" panose="05040102010807070707" pitchFamily="18" charset="2"/>
              <a:buChar char=""/>
            </a:pPr>
            <a:r>
              <a:rPr lang="en-US" sz="2100" b="1" dirty="0" smtClean="0"/>
              <a:t>Security </a:t>
            </a:r>
            <a:r>
              <a:rPr lang="en-US" sz="2100" b="1" dirty="0"/>
              <a:t>Issues</a:t>
            </a:r>
            <a:r>
              <a:rPr lang="en-US" sz="2100" dirty="0"/>
              <a:t> - Business credit cards also include the possibility of fraudulent charges from a stolen card number. </a:t>
            </a:r>
            <a:r>
              <a:rPr lang="en-US" sz="2100" dirty="0" smtClean="0"/>
              <a:t>Employees </a:t>
            </a:r>
            <a:r>
              <a:rPr lang="en-US" sz="2100" dirty="0"/>
              <a:t>can take advantage of a business credit card if it is not monitored carefully.</a:t>
            </a:r>
            <a:endParaRPr lang="en-GB" sz="2100" dirty="0"/>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 – Credit Card</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062951593"/>
              </p:ext>
            </p:extLst>
          </p:nvPr>
        </p:nvGraphicFramePr>
        <p:xfrm>
          <a:off x="7344308" y="1052736"/>
          <a:ext cx="1476164"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476164"/>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23% charge on credit card usage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many credit cards your family has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80312"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825117"/>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586145"/>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GB" sz="1700" b="1" dirty="0" smtClean="0"/>
              <a:t>Trade </a:t>
            </a:r>
            <a:r>
              <a:rPr lang="en-GB" sz="1700" b="1" dirty="0"/>
              <a:t>credit </a:t>
            </a:r>
            <a:r>
              <a:rPr lang="en-GB" sz="1700" dirty="0" smtClean="0"/>
              <a:t>– </a:t>
            </a:r>
            <a:r>
              <a:rPr lang="en-US" sz="1700" dirty="0"/>
              <a:t>Trade credit is an important external source of working capital financing. It is a short-term credit extended by suppliers of goods and services in the normal course of business, to a buyer in order to enhance sales. Trade credit arises when a supplier of goods or services allows customers to pay for goods and services at a later date. Cash is not immediately paid and deferral of payment represents a source of </a:t>
            </a:r>
            <a:r>
              <a:rPr lang="en-US" sz="1700" dirty="0" smtClean="0"/>
              <a:t>finance.</a:t>
            </a:r>
            <a:endParaRPr lang="en-GB" sz="1700" dirty="0"/>
          </a:p>
          <a:p>
            <a:pPr marL="396875" indent="-396875">
              <a:buClr>
                <a:srgbClr val="00B050"/>
              </a:buClr>
              <a:buFont typeface="Wingdings 3" panose="05040102010807070707" pitchFamily="18" charset="2"/>
              <a:buChar char=""/>
            </a:pPr>
            <a:r>
              <a:rPr lang="en-GB" sz="1700" dirty="0" smtClean="0"/>
              <a:t>This is very popular with the building trade where the goods are paid for after the job is complete for the builders have access to the materials to complete the task.</a:t>
            </a:r>
          </a:p>
          <a:p>
            <a:pPr>
              <a:buClr>
                <a:srgbClr val="00B050"/>
              </a:buClr>
            </a:pPr>
            <a:r>
              <a:rPr lang="en-US" sz="1700" b="1" dirty="0"/>
              <a:t>Advantages of Trade Credit:</a:t>
            </a:r>
          </a:p>
          <a:p>
            <a:pPr marL="519113" indent="-230188">
              <a:buClr>
                <a:srgbClr val="00B050"/>
              </a:buClr>
              <a:buFont typeface="Arial" panose="020B0604020202020204" pitchFamily="34" charset="0"/>
              <a:buChar char="•"/>
            </a:pPr>
            <a:r>
              <a:rPr lang="en-US" sz="1700" dirty="0"/>
              <a:t>It is easy and automatic source of short-term finance.</a:t>
            </a:r>
          </a:p>
          <a:p>
            <a:pPr marL="519113" indent="-230188">
              <a:buClr>
                <a:srgbClr val="00B050"/>
              </a:buClr>
              <a:buFont typeface="Arial" panose="020B0604020202020204" pitchFamily="34" charset="0"/>
              <a:buChar char="•"/>
            </a:pPr>
            <a:r>
              <a:rPr lang="en-US" sz="1700" dirty="0"/>
              <a:t>It reduces the capital requirement.</a:t>
            </a:r>
          </a:p>
          <a:p>
            <a:pPr marL="519113" indent="-230188">
              <a:buClr>
                <a:srgbClr val="00B050"/>
              </a:buClr>
              <a:buFont typeface="Arial" panose="020B0604020202020204" pitchFamily="34" charset="0"/>
              <a:buChar char="•"/>
            </a:pPr>
            <a:r>
              <a:rPr lang="en-US" sz="1700" dirty="0"/>
              <a:t>It helps the business focus on core activities.</a:t>
            </a:r>
          </a:p>
          <a:p>
            <a:pPr marL="519113" indent="-230188">
              <a:buClr>
                <a:srgbClr val="00B050"/>
              </a:buClr>
              <a:buFont typeface="Arial" panose="020B0604020202020204" pitchFamily="34" charset="0"/>
              <a:buChar char="•"/>
            </a:pPr>
            <a:r>
              <a:rPr lang="en-US" sz="1700" dirty="0"/>
              <a:t>It does not require any negotiation or formal agreement.</a:t>
            </a:r>
          </a:p>
          <a:p>
            <a:pPr>
              <a:buClr>
                <a:srgbClr val="00B050"/>
              </a:buClr>
            </a:pPr>
            <a:r>
              <a:rPr lang="en-US" sz="1700" b="1" dirty="0"/>
              <a:t>Disadvantages of Trade Credit:</a:t>
            </a:r>
          </a:p>
          <a:p>
            <a:pPr marL="519113" indent="-230188">
              <a:buClr>
                <a:srgbClr val="00B050"/>
              </a:buClr>
              <a:buFont typeface="Arial" panose="020B0604020202020204" pitchFamily="34" charset="0"/>
              <a:buChar char="•"/>
            </a:pPr>
            <a:r>
              <a:rPr lang="en-US" sz="1700" dirty="0"/>
              <a:t>Like other sources of finance, trade credit is also associated with certain disadvantages, which are as follows:</a:t>
            </a:r>
          </a:p>
          <a:p>
            <a:pPr marL="519113" indent="-230188">
              <a:buClr>
                <a:srgbClr val="00B050"/>
              </a:buClr>
              <a:buFont typeface="Arial" panose="020B0604020202020204" pitchFamily="34" charset="0"/>
              <a:buChar char="•"/>
            </a:pPr>
            <a:r>
              <a:rPr lang="en-US" sz="1700" dirty="0"/>
              <a:t>Trade credit is available only to those companies that have a good track record of repayment in the past.</a:t>
            </a:r>
          </a:p>
          <a:p>
            <a:pPr marL="519113" indent="-230188">
              <a:buClr>
                <a:srgbClr val="00B050"/>
              </a:buClr>
              <a:buFont typeface="Arial" panose="020B0604020202020204" pitchFamily="34" charset="0"/>
              <a:buChar char="•"/>
            </a:pPr>
            <a:r>
              <a:rPr lang="en-US" sz="1700" dirty="0"/>
              <a:t>For a new business, it is very difficult to finance working capital through trade credit.</a:t>
            </a:r>
          </a:p>
          <a:p>
            <a:pPr marL="519113" indent="-230188">
              <a:buClr>
                <a:srgbClr val="00B050"/>
              </a:buClr>
              <a:buFont typeface="Arial" panose="020B0604020202020204" pitchFamily="34" charset="0"/>
              <a:buChar char="•"/>
            </a:pPr>
            <a:r>
              <a:rPr lang="en-US" sz="1700" dirty="0"/>
              <a:t>It is very expensive, if payment is not made on the due date</a:t>
            </a:r>
            <a:r>
              <a:rPr lang="en-US" sz="1700" dirty="0" smtClean="0"/>
              <a:t>.</a:t>
            </a:r>
            <a:endParaRPr lang="en-GB" sz="1700" dirty="0"/>
          </a:p>
        </p:txBody>
      </p:sp>
      <p:sp>
        <p:nvSpPr>
          <p:cNvPr id="8" name="Title 2"/>
          <p:cNvSpPr>
            <a:spLocks noGrp="1"/>
          </p:cNvSpPr>
          <p:nvPr>
            <p:ph type="title"/>
          </p:nvPr>
        </p:nvSpPr>
        <p:spPr>
          <a:xfrm>
            <a:off x="70266" y="72008"/>
            <a:ext cx="8859452" cy="548680"/>
          </a:xfrm>
        </p:spPr>
        <p:txBody>
          <a:bodyPr>
            <a:noAutofit/>
          </a:bodyPr>
          <a:lstStyle/>
          <a:p>
            <a:r>
              <a:rPr lang="en-US" sz="4200" dirty="0" smtClean="0"/>
              <a:t>7.2 – Sources of Finance – Trade Credit</a:t>
            </a:r>
            <a:endParaRPr lang="en-GB" sz="4200" dirty="0"/>
          </a:p>
        </p:txBody>
      </p:sp>
    </p:spTree>
    <p:extLst>
      <p:ext uri="{BB962C8B-B14F-4D97-AF65-F5344CB8AC3E}">
        <p14:creationId xmlns:p14="http://schemas.microsoft.com/office/powerpoint/2010/main" val="3798228276"/>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09200"/>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US" sz="1600" b="1" dirty="0" smtClean="0"/>
              <a:t>Reserves</a:t>
            </a:r>
            <a:r>
              <a:rPr lang="en-GB" sz="1600" dirty="0"/>
              <a:t> </a:t>
            </a:r>
            <a:r>
              <a:rPr lang="en-GB" sz="1600" dirty="0" smtClean="0"/>
              <a:t>– This is the money the company has set aside for projects or investments beyond the usually working capital. For a public company this has to be invested, for a PLC or private company this can be dispersed as seen fit.</a:t>
            </a:r>
          </a:p>
          <a:p>
            <a:pPr marL="396875" indent="-396875">
              <a:buClr>
                <a:srgbClr val="00B050"/>
              </a:buClr>
              <a:buFont typeface="Wingdings 3" panose="05040102010807070707" pitchFamily="18" charset="2"/>
              <a:buChar char=""/>
            </a:pPr>
            <a:r>
              <a:rPr lang="en-US" sz="1600" dirty="0" smtClean="0"/>
              <a:t>Some companies use their reserves in low periods and top them back up in peak times. A good amount of reserves can be seen as a strength for a company when looking for additional investors or selling shares.</a:t>
            </a:r>
          </a:p>
          <a:p>
            <a:pPr marL="396875" indent="-396875">
              <a:buClr>
                <a:srgbClr val="00B050"/>
              </a:buClr>
              <a:buFont typeface="Wingdings 3" panose="05040102010807070707" pitchFamily="18" charset="2"/>
              <a:buChar char=""/>
            </a:pPr>
            <a:r>
              <a:rPr lang="en-US" sz="1600" dirty="0" smtClean="0"/>
              <a:t>Reserves can be in the form of actual money in the bank, shares that can be invested, goods that are unsold or are being held back from sales if the company is trying to increase demand for the product.</a:t>
            </a:r>
          </a:p>
          <a:p>
            <a:pPr marL="396875" indent="-396875">
              <a:buClr>
                <a:srgbClr val="00B050"/>
              </a:buClr>
              <a:buFont typeface="Wingdings 3" panose="05040102010807070707" pitchFamily="18" charset="2"/>
              <a:buChar char=""/>
            </a:pPr>
            <a:r>
              <a:rPr lang="en-US" sz="1600" b="1" dirty="0"/>
              <a:t>Advantages</a:t>
            </a:r>
          </a:p>
          <a:p>
            <a:pPr marL="633413" indent="-292100">
              <a:buClr>
                <a:srgbClr val="00B050"/>
              </a:buClr>
              <a:buFont typeface="Arial" panose="020B0604020202020204" pitchFamily="34" charset="0"/>
              <a:buChar char="•"/>
            </a:pPr>
            <a:r>
              <a:rPr lang="en-US" sz="1600" dirty="0" smtClean="0"/>
              <a:t>Easily accessed and permission is not needed</a:t>
            </a:r>
          </a:p>
          <a:p>
            <a:pPr marL="633413" indent="-292100">
              <a:buClr>
                <a:srgbClr val="00B050"/>
              </a:buClr>
              <a:buFont typeface="Arial" panose="020B0604020202020204" pitchFamily="34" charset="0"/>
              <a:buChar char="•"/>
            </a:pPr>
            <a:r>
              <a:rPr lang="en-US" sz="1600" dirty="0" smtClean="0"/>
              <a:t>Used as a buffer for the highs and lows</a:t>
            </a:r>
          </a:p>
          <a:p>
            <a:pPr marL="633413" indent="-292100">
              <a:buClr>
                <a:srgbClr val="00B050"/>
              </a:buClr>
              <a:buFont typeface="Arial" panose="020B0604020202020204" pitchFamily="34" charset="0"/>
              <a:buChar char="•"/>
            </a:pPr>
            <a:r>
              <a:rPr lang="en-US" sz="1600" dirty="0" smtClean="0"/>
              <a:t>Is used as a measure of company strength</a:t>
            </a:r>
            <a:endParaRPr lang="en-US" sz="1600" dirty="0"/>
          </a:p>
          <a:p>
            <a:pPr marL="396875" indent="-396875">
              <a:buClr>
                <a:srgbClr val="00B050"/>
              </a:buClr>
              <a:buFont typeface="Wingdings 3" panose="05040102010807070707" pitchFamily="18" charset="2"/>
              <a:buChar char=""/>
            </a:pPr>
            <a:r>
              <a:rPr lang="en-US" sz="1600" b="1" dirty="0"/>
              <a:t>Disadvantages</a:t>
            </a:r>
          </a:p>
          <a:p>
            <a:pPr marL="633413" indent="-280988">
              <a:buClr>
                <a:srgbClr val="00B050"/>
              </a:buClr>
              <a:buFont typeface="Arial" panose="020B0604020202020204" pitchFamily="34" charset="0"/>
              <a:buChar char="•"/>
            </a:pPr>
            <a:r>
              <a:rPr lang="en-US" sz="1600" dirty="0"/>
              <a:t>Not infinite</a:t>
            </a:r>
          </a:p>
          <a:p>
            <a:pPr marL="633413" indent="-292100">
              <a:buClr>
                <a:srgbClr val="00B050"/>
              </a:buClr>
              <a:buFont typeface="Arial" panose="020B0604020202020204" pitchFamily="34" charset="0"/>
              <a:buChar char="•"/>
            </a:pPr>
            <a:r>
              <a:rPr lang="en-US" sz="1600" dirty="0" smtClean="0"/>
              <a:t>If goods, then it can take time to sell.</a:t>
            </a:r>
            <a:endParaRPr lang="en-US" sz="1600" dirty="0"/>
          </a:p>
          <a:p>
            <a:pPr marL="633413" indent="-292100">
              <a:buClr>
                <a:srgbClr val="00B050"/>
              </a:buClr>
              <a:buFont typeface="Arial" panose="020B0604020202020204" pitchFamily="34" charset="0"/>
              <a:buChar char="•"/>
            </a:pPr>
            <a:r>
              <a:rPr lang="en-US" sz="1600" dirty="0" smtClean="0"/>
              <a:t>If reserves are low, leaves the company open to takeover.</a:t>
            </a:r>
          </a:p>
          <a:p>
            <a:pPr>
              <a:buClr>
                <a:srgbClr val="00B050"/>
              </a:buClr>
            </a:pPr>
            <a:r>
              <a:rPr lang="en-US" sz="1600" b="1" dirty="0">
                <a:solidFill>
                  <a:srgbClr val="FF0000"/>
                </a:solidFill>
              </a:rPr>
              <a:t>P7.2 – Task </a:t>
            </a:r>
            <a:r>
              <a:rPr lang="en-US" sz="1600" b="1" dirty="0" smtClean="0">
                <a:solidFill>
                  <a:srgbClr val="FF0000"/>
                </a:solidFill>
              </a:rPr>
              <a:t>04</a:t>
            </a:r>
            <a:r>
              <a:rPr lang="en-US" sz="1600" dirty="0" smtClean="0">
                <a:solidFill>
                  <a:srgbClr val="FF0000"/>
                </a:solidFill>
              </a:rPr>
              <a:t> </a:t>
            </a:r>
            <a:r>
              <a:rPr lang="en-US" sz="1600" dirty="0">
                <a:solidFill>
                  <a:srgbClr val="FF0000"/>
                </a:solidFill>
              </a:rPr>
              <a:t>– </a:t>
            </a:r>
            <a:r>
              <a:rPr lang="en-US" sz="1600" dirty="0" smtClean="0">
                <a:solidFill>
                  <a:srgbClr val="FF0000"/>
                </a:solidFill>
              </a:rPr>
              <a:t>Describe </a:t>
            </a:r>
            <a:r>
              <a:rPr lang="en-US" sz="1600" dirty="0">
                <a:solidFill>
                  <a:srgbClr val="FF0000"/>
                </a:solidFill>
              </a:rPr>
              <a:t>the advantages and disadvantages </a:t>
            </a:r>
            <a:r>
              <a:rPr lang="en-US" sz="1600" dirty="0" smtClean="0">
                <a:solidFill>
                  <a:srgbClr val="FF0000"/>
                </a:solidFill>
              </a:rPr>
              <a:t>and </a:t>
            </a:r>
            <a:r>
              <a:rPr lang="en-US" sz="1600" dirty="0">
                <a:solidFill>
                  <a:srgbClr val="FF0000"/>
                </a:solidFill>
              </a:rPr>
              <a:t>the appropriateness of funding a new start-up shoe </a:t>
            </a:r>
            <a:r>
              <a:rPr lang="en-US" sz="1600" dirty="0" smtClean="0">
                <a:solidFill>
                  <a:srgbClr val="FF0000"/>
                </a:solidFill>
              </a:rPr>
              <a:t>business by using the owners savings and reserves.</a:t>
            </a:r>
            <a:endParaRPr lang="en-US" sz="16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 - Reserves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875663"/>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24644"/>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US" sz="1830" b="1" dirty="0" smtClean="0"/>
              <a:t>Savings</a:t>
            </a:r>
            <a:r>
              <a:rPr lang="en-US" sz="1830" dirty="0" smtClean="0"/>
              <a:t> (Working Capital) – This is the cash that is available from the owner of the company or the partners, personal money they have, either from prior transactions, personal funds or investment money gathered. This is usually banked and gathering a low interest percentage. This is purely internal and not infinite therefor the owner will be loathe to spend it.</a:t>
            </a:r>
          </a:p>
          <a:p>
            <a:pPr marL="396875" indent="-396875">
              <a:buClr>
                <a:srgbClr val="00B050"/>
              </a:buClr>
              <a:buFont typeface="Wingdings 3" panose="05040102010807070707" pitchFamily="18" charset="2"/>
              <a:buChar char=""/>
            </a:pPr>
            <a:r>
              <a:rPr lang="en-US" sz="1830" dirty="0"/>
              <a:t>A sole trader or members of a partnership can put more of their savings into their unincorporated businesses. </a:t>
            </a:r>
            <a:r>
              <a:rPr lang="en-US" sz="1830" dirty="0" smtClean="0"/>
              <a:t>The </a:t>
            </a:r>
            <a:r>
              <a:rPr lang="en-US" sz="1830" dirty="0"/>
              <a:t>owners of these firms are not separate from their businesses and therefor such finance is called internal</a:t>
            </a:r>
            <a:r>
              <a:rPr lang="en-US" sz="1830" dirty="0" smtClean="0"/>
              <a:t>.</a:t>
            </a:r>
          </a:p>
          <a:p>
            <a:pPr marL="396875" indent="-396875">
              <a:buClr>
                <a:srgbClr val="00B050"/>
              </a:buClr>
              <a:buFont typeface="Wingdings 3" panose="05040102010807070707" pitchFamily="18" charset="2"/>
              <a:buChar char=""/>
            </a:pPr>
            <a:r>
              <a:rPr lang="en-US" sz="1830" b="1" dirty="0" smtClean="0"/>
              <a:t>Advantages</a:t>
            </a:r>
          </a:p>
          <a:p>
            <a:pPr marL="633413" indent="-238125">
              <a:buClr>
                <a:srgbClr val="00B050"/>
              </a:buClr>
              <a:buFont typeface="Arial" panose="020B0604020202020204" pitchFamily="34" charset="0"/>
              <a:buChar char="•"/>
            </a:pPr>
            <a:r>
              <a:rPr lang="en-US" sz="1830" dirty="0" smtClean="0"/>
              <a:t>Readily available</a:t>
            </a:r>
          </a:p>
          <a:p>
            <a:pPr marL="633413" indent="-238125">
              <a:buClr>
                <a:srgbClr val="00B050"/>
              </a:buClr>
              <a:buFont typeface="Arial" panose="020B0604020202020204" pitchFamily="34" charset="0"/>
              <a:buChar char="•"/>
            </a:pPr>
            <a:r>
              <a:rPr lang="en-US" sz="1830" dirty="0" smtClean="0"/>
              <a:t>No need for permission</a:t>
            </a:r>
          </a:p>
          <a:p>
            <a:pPr marL="633413" indent="-238125">
              <a:buClr>
                <a:srgbClr val="00B050"/>
              </a:buClr>
              <a:buFont typeface="Arial" panose="020B0604020202020204" pitchFamily="34" charset="0"/>
              <a:buChar char="•"/>
            </a:pPr>
            <a:r>
              <a:rPr lang="en-US" sz="1830" dirty="0" smtClean="0"/>
              <a:t>Seen as a show of trust in the company to investors and shareholders.</a:t>
            </a:r>
          </a:p>
          <a:p>
            <a:pPr marL="396875" indent="-396875">
              <a:buClr>
                <a:srgbClr val="00B050"/>
              </a:buClr>
              <a:buFont typeface="Wingdings 3" panose="05040102010807070707" pitchFamily="18" charset="2"/>
              <a:buChar char=""/>
            </a:pPr>
            <a:r>
              <a:rPr lang="en-US" sz="1830" b="1" dirty="0" smtClean="0"/>
              <a:t>Disadvantages</a:t>
            </a:r>
          </a:p>
          <a:p>
            <a:pPr marL="633413" indent="-238125">
              <a:buClr>
                <a:srgbClr val="00B050"/>
              </a:buClr>
              <a:buFont typeface="Arial" panose="020B0604020202020204" pitchFamily="34" charset="0"/>
              <a:buChar char="•"/>
            </a:pPr>
            <a:r>
              <a:rPr lang="en-US" sz="1830" dirty="0" smtClean="0"/>
              <a:t>Not infinite</a:t>
            </a:r>
          </a:p>
          <a:p>
            <a:pPr marL="633413" indent="-238125">
              <a:buClr>
                <a:srgbClr val="00B050"/>
              </a:buClr>
              <a:buFont typeface="Arial" panose="020B0604020202020204" pitchFamily="34" charset="0"/>
              <a:buChar char="•"/>
            </a:pPr>
            <a:r>
              <a:rPr lang="en-US" sz="1830" dirty="0" smtClean="0"/>
              <a:t>Cannot be used as repayments when gone (rainy day)</a:t>
            </a:r>
          </a:p>
          <a:p>
            <a:pPr marL="633413" indent="-238125">
              <a:buClr>
                <a:srgbClr val="00B050"/>
              </a:buClr>
              <a:buFont typeface="Arial" panose="020B0604020202020204" pitchFamily="34" charset="0"/>
              <a:buChar char="•"/>
            </a:pPr>
            <a:r>
              <a:rPr lang="en-US" sz="1830" dirty="0" smtClean="0"/>
              <a:t>Can be seen negatively (short of funds)</a:t>
            </a:r>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 - Savings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118195"/>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49211"/>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US" sz="1970" b="1" dirty="0" smtClean="0"/>
              <a:t>Mortgage</a:t>
            </a:r>
            <a:r>
              <a:rPr lang="en-US" sz="1970" dirty="0" smtClean="0"/>
              <a:t> – These are simple long term loans granted by banks solely for the purchase of land and buildings. The land or building is question is used as security (collateral) for the loan. These loans can be for long periods of time, up to 50 years. Mortgages have fixed or variable rates of interest and are particularly suitable when a businesses wishes to raise large sums of money. </a:t>
            </a:r>
          </a:p>
          <a:p>
            <a:pPr marL="396875" indent="-396875">
              <a:buClr>
                <a:srgbClr val="00B050"/>
              </a:buClr>
              <a:buFont typeface="Wingdings 3" panose="05040102010807070707" pitchFamily="18" charset="2"/>
              <a:buChar char=""/>
            </a:pPr>
            <a:r>
              <a:rPr lang="en-US" sz="1970" dirty="0" smtClean="0"/>
              <a:t>Some businesses may choose to re-mortgage their premises to raise capital. A re-mortgage either increases the existing mortgage or establishes a mortgage where one did not exist before. This source of finance is particularly popular with small businesses.</a:t>
            </a:r>
          </a:p>
          <a:p>
            <a:pPr marL="396875" indent="-396875">
              <a:buClr>
                <a:srgbClr val="00B050"/>
              </a:buClr>
              <a:buFont typeface="Wingdings 3" panose="05040102010807070707" pitchFamily="18" charset="2"/>
              <a:buChar char=""/>
            </a:pPr>
            <a:r>
              <a:rPr lang="en-US" sz="1970" b="1" dirty="0"/>
              <a:t>Advantages of a mortgage</a:t>
            </a:r>
          </a:p>
          <a:p>
            <a:pPr marL="738188" indent="-342900">
              <a:buClr>
                <a:srgbClr val="00B050"/>
              </a:buClr>
              <a:buFont typeface="Arial" panose="020B0604020202020204" pitchFamily="34" charset="0"/>
              <a:buChar char="•"/>
            </a:pPr>
            <a:r>
              <a:rPr lang="en-US" sz="1970" dirty="0" smtClean="0"/>
              <a:t>A </a:t>
            </a:r>
            <a:r>
              <a:rPr lang="en-US" sz="1970" dirty="0"/>
              <a:t>mortgage makes </a:t>
            </a:r>
            <a:r>
              <a:rPr lang="en-US" sz="1970" dirty="0" smtClean="0"/>
              <a:t>ownership affordable</a:t>
            </a:r>
          </a:p>
          <a:p>
            <a:pPr marL="738188" indent="-342900">
              <a:buClr>
                <a:srgbClr val="00B050"/>
              </a:buClr>
              <a:buFont typeface="Arial" panose="020B0604020202020204" pitchFamily="34" charset="0"/>
              <a:buChar char="•"/>
            </a:pPr>
            <a:r>
              <a:rPr lang="en-US" sz="1970" dirty="0"/>
              <a:t>A mortgage is a cost-effective way of </a:t>
            </a:r>
            <a:r>
              <a:rPr lang="en-US" sz="1970" dirty="0" smtClean="0"/>
              <a:t>borrowing</a:t>
            </a:r>
          </a:p>
          <a:p>
            <a:pPr marL="396875" indent="-396875">
              <a:buClr>
                <a:srgbClr val="00B050"/>
              </a:buClr>
              <a:buFont typeface="Wingdings 3" panose="05040102010807070707" pitchFamily="18" charset="2"/>
              <a:buChar char=""/>
            </a:pPr>
            <a:r>
              <a:rPr lang="en-US" sz="1970" b="1" dirty="0"/>
              <a:t>Disadvantages of a mortgage</a:t>
            </a:r>
          </a:p>
          <a:p>
            <a:pPr marL="738188" indent="-342900">
              <a:buClr>
                <a:srgbClr val="00B050"/>
              </a:buClr>
              <a:buFont typeface="Arial" panose="020B0604020202020204" pitchFamily="34" charset="0"/>
              <a:buChar char="•"/>
            </a:pPr>
            <a:r>
              <a:rPr lang="en-US" sz="1970" dirty="0" smtClean="0"/>
              <a:t>You’ll </a:t>
            </a:r>
            <a:r>
              <a:rPr lang="en-US" sz="1970" dirty="0"/>
              <a:t>pay back </a:t>
            </a:r>
            <a:r>
              <a:rPr lang="en-US" sz="1970" dirty="0" smtClean="0"/>
              <a:t>far more </a:t>
            </a:r>
            <a:r>
              <a:rPr lang="en-US" sz="1970" dirty="0"/>
              <a:t>than you originally </a:t>
            </a:r>
            <a:r>
              <a:rPr lang="en-US" sz="1970" dirty="0" smtClean="0"/>
              <a:t>borrowed</a:t>
            </a:r>
          </a:p>
          <a:p>
            <a:pPr marL="738188" indent="-342900">
              <a:buClr>
                <a:srgbClr val="00B050"/>
              </a:buClr>
              <a:buFont typeface="Arial" panose="020B0604020202020204" pitchFamily="34" charset="0"/>
              <a:buChar char="•"/>
            </a:pPr>
            <a:r>
              <a:rPr lang="en-US" sz="1970" dirty="0" smtClean="0"/>
              <a:t>Incurring fees</a:t>
            </a:r>
          </a:p>
        </p:txBody>
      </p:sp>
      <p:sp>
        <p:nvSpPr>
          <p:cNvPr id="8" name="Title 2"/>
          <p:cNvSpPr>
            <a:spLocks noGrp="1"/>
          </p:cNvSpPr>
          <p:nvPr>
            <p:ph type="title"/>
          </p:nvPr>
        </p:nvSpPr>
        <p:spPr>
          <a:xfrm>
            <a:off x="70266" y="72008"/>
            <a:ext cx="8859452" cy="548680"/>
          </a:xfrm>
        </p:spPr>
        <p:txBody>
          <a:bodyPr>
            <a:noAutofit/>
          </a:bodyPr>
          <a:lstStyle/>
          <a:p>
            <a:r>
              <a:rPr lang="en-US" dirty="0" smtClean="0"/>
              <a:t>7.2 – Sources of Finance - Mortgage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19268236"/>
              </p:ext>
            </p:extLst>
          </p:nvPr>
        </p:nvGraphicFramePr>
        <p:xfrm>
          <a:off x="7200292" y="1052736"/>
          <a:ext cx="1620180" cy="5549211"/>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20180"/>
              </a:tblGrid>
              <a:tr h="365657">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83554">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Your parents will have one of these at some point in their life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Monthly payments and eventual ownership</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Every bank and building society do these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Not technically legal in Muslim countries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Interest rates can go up and down</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Usually calculated at Value divided by 250 per month.</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00292" y="1038627"/>
            <a:ext cx="1548172" cy="374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2274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530745"/>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GB" sz="1860" b="1" dirty="0" smtClean="0"/>
              <a:t>Venture </a:t>
            </a:r>
            <a:r>
              <a:rPr lang="en-GB" sz="1860" b="1" dirty="0"/>
              <a:t>capitalist </a:t>
            </a:r>
            <a:r>
              <a:rPr lang="en-GB" sz="1860" dirty="0" smtClean="0"/>
              <a:t>- </a:t>
            </a:r>
            <a:r>
              <a:rPr lang="en-US" sz="1860" dirty="0"/>
              <a:t>A venture capitalist is an investor who either provides </a:t>
            </a:r>
            <a:r>
              <a:rPr lang="en-US" sz="1860" b="1" dirty="0"/>
              <a:t>capital</a:t>
            </a:r>
            <a:r>
              <a:rPr lang="en-US" sz="1860" dirty="0"/>
              <a:t> </a:t>
            </a:r>
            <a:r>
              <a:rPr lang="en-US" sz="1860" dirty="0" smtClean="0"/>
              <a:t>(money) to </a:t>
            </a:r>
            <a:r>
              <a:rPr lang="en-US" sz="1860" dirty="0"/>
              <a:t>startup ventures or supports small companies that wish to expand but do not have access to equities markets</a:t>
            </a:r>
            <a:r>
              <a:rPr lang="en-US" sz="1860" dirty="0" smtClean="0"/>
              <a:t>.</a:t>
            </a:r>
          </a:p>
          <a:p>
            <a:pPr marL="396875" indent="-396875">
              <a:buClr>
                <a:srgbClr val="00B050"/>
              </a:buClr>
              <a:buFont typeface="Wingdings 3" panose="05040102010807070707" pitchFamily="18" charset="2"/>
              <a:buChar char=""/>
            </a:pPr>
            <a:r>
              <a:rPr lang="en-US" sz="1860" dirty="0" smtClean="0"/>
              <a:t>This is an important source of finance to small and medium sized businesses which are considered to be risky.  Financial institutions like merchant banks and wealthy individuals (business angels) provide venture capital.</a:t>
            </a:r>
          </a:p>
          <a:p>
            <a:pPr marL="396875" indent="-396875">
              <a:buClr>
                <a:srgbClr val="00B050"/>
              </a:buClr>
              <a:buFont typeface="Wingdings 3" panose="05040102010807070707" pitchFamily="18" charset="2"/>
              <a:buChar char=""/>
            </a:pPr>
            <a:r>
              <a:rPr lang="en-US" sz="1860" dirty="0" smtClean="0"/>
              <a:t>Those that do wish to have some control over the business and therefor the company may need to sell some shares to the financier. The financier may even have a non-executive directors role in the business. By investing they also supply experience, contacts and advice when requested.</a:t>
            </a:r>
          </a:p>
          <a:p>
            <a:pPr marL="396875" indent="-396875">
              <a:buClr>
                <a:srgbClr val="00B050"/>
              </a:buClr>
              <a:buFont typeface="Wingdings 3" panose="05040102010807070707" pitchFamily="18" charset="2"/>
              <a:buChar char=""/>
            </a:pPr>
            <a:r>
              <a:rPr lang="en-US" sz="1860" dirty="0" smtClean="0"/>
              <a:t>The downside is that they will not advance huge amounts to businesses or not invest all the money at one time. </a:t>
            </a:r>
          </a:p>
          <a:p>
            <a:pPr marL="396875" indent="-396875">
              <a:buClr>
                <a:srgbClr val="00B050"/>
              </a:buClr>
              <a:buFont typeface="Wingdings 3" panose="05040102010807070707" pitchFamily="18" charset="2"/>
              <a:buChar char=""/>
            </a:pPr>
            <a:r>
              <a:rPr lang="en-US" sz="1860" dirty="0" smtClean="0"/>
              <a:t>Think about Dragon’s Den and how it works.</a:t>
            </a:r>
          </a:p>
          <a:p>
            <a:pPr>
              <a:buClr>
                <a:srgbClr val="00B050"/>
              </a:buClr>
            </a:pPr>
            <a:r>
              <a:rPr lang="en-US" sz="1860" b="1" dirty="0" smtClean="0">
                <a:solidFill>
                  <a:srgbClr val="FF0000"/>
                </a:solidFill>
              </a:rPr>
              <a:t>P7.2 – Task 05</a:t>
            </a:r>
            <a:r>
              <a:rPr lang="en-US" sz="1860" dirty="0" smtClean="0">
                <a:solidFill>
                  <a:srgbClr val="FF0000"/>
                </a:solidFill>
              </a:rPr>
              <a:t> – Explain the circumstances in which a company might choose to use a venture capitalist as its primary source of finance.</a:t>
            </a:r>
            <a:endParaRPr lang="en-GB" sz="186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800" dirty="0" smtClean="0"/>
              <a:t>7.2 – Sources of Finance – Venture Capital</a:t>
            </a:r>
            <a:endParaRPr lang="en-GB" sz="3800" dirty="0"/>
          </a:p>
        </p:txBody>
      </p:sp>
      <p:graphicFrame>
        <p:nvGraphicFramePr>
          <p:cNvPr id="6" name="Table 5"/>
          <p:cNvGraphicFramePr>
            <a:graphicFrameLocks noGrp="1"/>
          </p:cNvGraphicFramePr>
          <p:nvPr>
            <p:extLst>
              <p:ext uri="{D42A27DB-BD31-4B8C-83A1-F6EECF244321}">
                <p14:modId xmlns:p14="http://schemas.microsoft.com/office/powerpoint/2010/main" val="604445441"/>
              </p:ext>
            </p:extLst>
          </p:nvPr>
        </p:nvGraphicFramePr>
        <p:xfrm>
          <a:off x="7164288" y="1052736"/>
          <a:ext cx="1656184" cy="554461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56184"/>
              </a:tblGrid>
              <a:tr h="36535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262">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Dragon’s Den and how it works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Levi Roots and the investment in sauces.</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Like a Crows funding project with more interaction and support.</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Not all Venture Capitalists are good when it comes to your product.</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The Pitch and how to impress a Venture Capitalist</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How contacts in the business help.</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62724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4228850"/>
          </a:xfrm>
          <a:prstGeom prst="rect">
            <a:avLst/>
          </a:prstGeom>
        </p:spPr>
        <p:txBody>
          <a:bodyPr wrap="square">
            <a:spAutoFit/>
          </a:bodyPr>
          <a:lstStyle/>
          <a:p>
            <a:pPr marL="396875" indent="-396875">
              <a:buClr>
                <a:srgbClr val="00B050"/>
              </a:buClr>
              <a:buFont typeface="Wingdings 3" panose="05040102010807070707" pitchFamily="18" charset="2"/>
              <a:buChar char=""/>
            </a:pPr>
            <a:r>
              <a:rPr lang="en-GB" sz="1920" b="1" dirty="0" smtClean="0"/>
              <a:t>Crowd-funding</a:t>
            </a:r>
            <a:r>
              <a:rPr lang="en-GB" sz="1920" dirty="0" smtClean="0"/>
              <a:t> – is a source of finance that entails collecting relatively small amounts of money form a large number of supporters – the “crowd”. It is common for businesses aiming to raise money through crowdfunding to use the interest to communicate with potential supporters.</a:t>
            </a:r>
          </a:p>
          <a:p>
            <a:pPr marL="396875" indent="-396875">
              <a:buClr>
                <a:srgbClr val="00B050"/>
              </a:buClr>
              <a:buFont typeface="Wingdings 3" panose="05040102010807070707" pitchFamily="18" charset="2"/>
              <a:buChar char=""/>
            </a:pPr>
            <a:r>
              <a:rPr lang="en-GB" sz="1920" dirty="0" smtClean="0"/>
              <a:t>This has become popular in recent years, especially with small and medium sized businesses, games and software development and invented projects, because banks in many countries are unwilling to lend money to these styles of business. Crowdfunding is attractive for businesses as it avoids the need to deal with banks. Examples include Kickstarter, </a:t>
            </a:r>
            <a:r>
              <a:rPr lang="en-GB" sz="1920" dirty="0" err="1" smtClean="0"/>
              <a:t>Crowdfunder</a:t>
            </a:r>
            <a:r>
              <a:rPr lang="en-GB" sz="1920" dirty="0" smtClean="0"/>
              <a:t> and GoFundMe. Click </a:t>
            </a:r>
            <a:r>
              <a:rPr lang="en-GB" sz="1920" dirty="0" smtClean="0">
                <a:hlinkClick r:id="rId3"/>
              </a:rPr>
              <a:t>here </a:t>
            </a:r>
            <a:r>
              <a:rPr lang="en-GB" sz="1920" dirty="0" smtClean="0"/>
              <a:t>for highest funded projects.</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7.2 – Sources of Finance - Crowdfunding</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69379507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4"/>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hlinkClick r:id="rId6"/>
          </p:cNvPr>
          <p:cNvPicPr>
            <a:picLocks noChangeAspect="1"/>
          </p:cNvPicPr>
          <p:nvPr/>
        </p:nvPicPr>
        <p:blipFill rotWithShape="1">
          <a:blip r:embed="rId7"/>
          <a:srcRect l="26203" t="13578" r="26203" b="20469"/>
          <a:stretch/>
        </p:blipFill>
        <p:spPr>
          <a:xfrm>
            <a:off x="251520" y="5229200"/>
            <a:ext cx="1848563" cy="1440160"/>
          </a:xfrm>
          <a:prstGeom prst="rect">
            <a:avLst/>
          </a:prstGeom>
        </p:spPr>
      </p:pic>
      <p:pic>
        <p:nvPicPr>
          <p:cNvPr id="3" name="Picture 2">
            <a:hlinkClick r:id="rId8"/>
          </p:cNvPr>
          <p:cNvPicPr>
            <a:picLocks noChangeAspect="1"/>
          </p:cNvPicPr>
          <p:nvPr/>
        </p:nvPicPr>
        <p:blipFill rotWithShape="1">
          <a:blip r:embed="rId9"/>
          <a:srcRect l="6279" t="11609" r="35611" b="24407"/>
          <a:stretch/>
        </p:blipFill>
        <p:spPr>
          <a:xfrm>
            <a:off x="2245586" y="5229200"/>
            <a:ext cx="2326414" cy="1440160"/>
          </a:xfrm>
          <a:prstGeom prst="rect">
            <a:avLst/>
          </a:prstGeom>
        </p:spPr>
      </p:pic>
      <p:pic>
        <p:nvPicPr>
          <p:cNvPr id="4" name="Picture 3">
            <a:hlinkClick r:id="rId10"/>
          </p:cNvPr>
          <p:cNvPicPr>
            <a:picLocks noChangeAspect="1"/>
          </p:cNvPicPr>
          <p:nvPr/>
        </p:nvPicPr>
        <p:blipFill rotWithShape="1">
          <a:blip r:embed="rId11"/>
          <a:srcRect l="14027" t="17515" r="41061" b="34251"/>
          <a:stretch/>
        </p:blipFill>
        <p:spPr>
          <a:xfrm>
            <a:off x="4716016" y="5229200"/>
            <a:ext cx="2385143" cy="1440160"/>
          </a:xfrm>
          <a:prstGeom prst="rect">
            <a:avLst/>
          </a:prstGeom>
        </p:spPr>
      </p:pic>
    </p:spTree>
    <p:extLst>
      <p:ext uri="{BB962C8B-B14F-4D97-AF65-F5344CB8AC3E}">
        <p14:creationId xmlns:p14="http://schemas.microsoft.com/office/powerpoint/2010/main" val="232065199"/>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25829" y="4693655"/>
            <a:ext cx="2718581" cy="998428"/>
            <a:chOff x="3004053" y="4438086"/>
            <a:chExt cx="3695858" cy="1359297"/>
          </a:xfrm>
        </p:grpSpPr>
        <p:sp>
          <p:nvSpPr>
            <p:cNvPr id="11" name="Rounded Rectangle 10"/>
            <p:cNvSpPr/>
            <p:nvPr/>
          </p:nvSpPr>
          <p:spPr>
            <a:xfrm>
              <a:off x="4630804" y="5331106"/>
              <a:ext cx="2069107" cy="4662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latin typeface="Calibri" panose="020F0502020204030204" pitchFamily="34" charset="0"/>
                </a:rPr>
                <a:t>Sale of Shares</a:t>
              </a:r>
              <a:endParaRPr lang="en-US" dirty="0">
                <a:latin typeface="Calibri" panose="020F0502020204030204" pitchFamily="34" charset="0"/>
              </a:endParaRPr>
            </a:p>
          </p:txBody>
        </p:sp>
        <p:cxnSp>
          <p:nvCxnSpPr>
            <p:cNvPr id="12" name="Straight Arrow Connector 11"/>
            <p:cNvCxnSpPr>
              <a:stCxn id="33" idx="3"/>
              <a:endCxn id="11" idx="0"/>
            </p:cNvCxnSpPr>
            <p:nvPr/>
          </p:nvCxnSpPr>
          <p:spPr>
            <a:xfrm>
              <a:off x="3004053" y="4438086"/>
              <a:ext cx="2661306" cy="89302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525828" y="1596863"/>
            <a:ext cx="2982502" cy="1352353"/>
            <a:chOff x="5055225" y="1403572"/>
            <a:chExt cx="3965522" cy="3383838"/>
          </a:xfrm>
        </p:grpSpPr>
        <p:sp>
          <p:nvSpPr>
            <p:cNvPr id="14" name="Rounded Rectangle 13"/>
            <p:cNvSpPr/>
            <p:nvPr/>
          </p:nvSpPr>
          <p:spPr>
            <a:xfrm>
              <a:off x="6017247" y="1403572"/>
              <a:ext cx="3003500" cy="1596569"/>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Trade Creditors – Delay paying suppliers</a:t>
              </a:r>
              <a:endParaRPr lang="en-US" dirty="0">
                <a:latin typeface="Calibri" panose="020F0502020204030204" pitchFamily="34" charset="0"/>
              </a:endParaRPr>
            </a:p>
          </p:txBody>
        </p:sp>
        <p:cxnSp>
          <p:nvCxnSpPr>
            <p:cNvPr id="15" name="Straight Arrow Connector 14"/>
            <p:cNvCxnSpPr>
              <a:stCxn id="9" idx="3"/>
              <a:endCxn id="14" idx="2"/>
            </p:cNvCxnSpPr>
            <p:nvPr/>
          </p:nvCxnSpPr>
          <p:spPr>
            <a:xfrm flipV="1">
              <a:off x="5055225" y="3000141"/>
              <a:ext cx="2463773" cy="17872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9" y="1802067"/>
            <a:ext cx="2760407" cy="1147149"/>
            <a:chOff x="-2056028" y="5230348"/>
            <a:chExt cx="3951170" cy="1642004"/>
          </a:xfrm>
        </p:grpSpPr>
        <p:sp>
          <p:nvSpPr>
            <p:cNvPr id="17" name="Rounded Rectangle 16"/>
            <p:cNvSpPr/>
            <p:nvPr/>
          </p:nvSpPr>
          <p:spPr>
            <a:xfrm>
              <a:off x="-2056028" y="5230348"/>
              <a:ext cx="3224718"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Overdrafts from Bank</a:t>
              </a:r>
              <a:endParaRPr lang="en-US" sz="1400" dirty="0">
                <a:latin typeface="Calibri" panose="020F0502020204030204" pitchFamily="34" charset="0"/>
              </a:endParaRPr>
            </a:p>
          </p:txBody>
        </p:sp>
        <p:cxnSp>
          <p:nvCxnSpPr>
            <p:cNvPr id="18" name="Straight Arrow Connector 17"/>
            <p:cNvCxnSpPr>
              <a:stCxn id="9" idx="1"/>
              <a:endCxn id="17" idx="2"/>
            </p:cNvCxnSpPr>
            <p:nvPr/>
          </p:nvCxnSpPr>
          <p:spPr>
            <a:xfrm flipH="1" flipV="1">
              <a:off x="-443669" y="5854483"/>
              <a:ext cx="2338811" cy="101786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33" idx="1"/>
            <a:endCxn id="54" idx="0"/>
          </p:cNvCxnSpPr>
          <p:nvPr/>
        </p:nvCxnSpPr>
        <p:spPr>
          <a:xfrm flipH="1">
            <a:off x="1069105" y="4693656"/>
            <a:ext cx="2206751" cy="8955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4"/>
            <a:ext cx="8355172" cy="400110"/>
          </a:xfrm>
          <a:prstGeom prst="rect">
            <a:avLst/>
          </a:prstGeom>
          <a:noFill/>
        </p:spPr>
        <p:txBody>
          <a:bodyPr wrap="none" rtlCol="0">
            <a:spAutoFit/>
          </a:bodyPr>
          <a:lstStyle/>
          <a:p>
            <a:r>
              <a:rPr lang="en-US" sz="2000" b="1" dirty="0" smtClean="0"/>
              <a:t>Revision Summary – Over what period of time is Finance required?</a:t>
            </a:r>
            <a:endParaRPr lang="en-GB" sz="2000" b="1" dirty="0"/>
          </a:p>
        </p:txBody>
      </p:sp>
      <p:grpSp>
        <p:nvGrpSpPr>
          <p:cNvPr id="37" name="Group 36"/>
          <p:cNvGrpSpPr/>
          <p:nvPr/>
        </p:nvGrpSpPr>
        <p:grpSpPr>
          <a:xfrm>
            <a:off x="2607858" y="4891326"/>
            <a:ext cx="2338056" cy="1088073"/>
            <a:chOff x="1813026" y="2928814"/>
            <a:chExt cx="2441299" cy="1953496"/>
          </a:xfrm>
        </p:grpSpPr>
        <p:sp>
          <p:nvSpPr>
            <p:cNvPr id="38" name="Rounded Rectangle 37"/>
            <p:cNvSpPr/>
            <p:nvPr/>
          </p:nvSpPr>
          <p:spPr>
            <a:xfrm>
              <a:off x="3132829" y="4242382"/>
              <a:ext cx="1121496" cy="639928"/>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Loans</a:t>
              </a:r>
              <a:endParaRPr lang="en-US" dirty="0">
                <a:latin typeface="Calibri" panose="020F0502020204030204" pitchFamily="34" charset="0"/>
              </a:endParaRPr>
            </a:p>
          </p:txBody>
        </p:sp>
        <p:cxnSp>
          <p:nvCxnSpPr>
            <p:cNvPr id="39" name="Straight Arrow Connector 38"/>
            <p:cNvCxnSpPr>
              <a:endCxn id="53" idx="0"/>
            </p:cNvCxnSpPr>
            <p:nvPr/>
          </p:nvCxnSpPr>
          <p:spPr>
            <a:xfrm flipH="1">
              <a:off x="1813026" y="2928814"/>
              <a:ext cx="1319987" cy="12815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589219" y="1803239"/>
            <a:ext cx="1630853"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Debt Factoring</a:t>
            </a:r>
            <a:endParaRPr lang="en-US" dirty="0">
              <a:latin typeface="Calibri" panose="020F0502020204030204" pitchFamily="34" charset="0"/>
            </a:endParaRPr>
          </a:p>
        </p:txBody>
      </p:sp>
      <p:cxnSp>
        <p:nvCxnSpPr>
          <p:cNvPr id="52" name="Straight Arrow Connector 51"/>
          <p:cNvCxnSpPr>
            <a:stCxn id="9" idx="0"/>
            <a:endCxn id="41" idx="2"/>
          </p:cNvCxnSpPr>
          <p:nvPr/>
        </p:nvCxnSpPr>
        <p:spPr>
          <a:xfrm flipV="1">
            <a:off x="4400842" y="2278504"/>
            <a:ext cx="3804" cy="4231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9" idx="0"/>
            <a:endCxn id="38" idx="0"/>
          </p:cNvCxnSpPr>
          <p:nvPr/>
        </p:nvCxnSpPr>
        <p:spPr>
          <a:xfrm>
            <a:off x="4400842" y="2701703"/>
            <a:ext cx="8038" cy="292126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275856" y="270170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SHORT TERM</a:t>
            </a:r>
            <a:endParaRPr lang="en-US" b="1" dirty="0">
              <a:latin typeface="Calibri" panose="020F0502020204030204" pitchFamily="34" charset="0"/>
            </a:endParaRPr>
          </a:p>
        </p:txBody>
      </p:sp>
      <p:sp>
        <p:nvSpPr>
          <p:cNvPr id="32" name="Rounded Rectangle 31"/>
          <p:cNvSpPr/>
          <p:nvPr/>
        </p:nvSpPr>
        <p:spPr>
          <a:xfrm>
            <a:off x="3275856" y="3508144"/>
            <a:ext cx="2249972" cy="589708"/>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PERIOD FINANCE IS REQUIRED FOR</a:t>
            </a:r>
            <a:endParaRPr lang="en-US" b="1" dirty="0">
              <a:latin typeface="Calibri" panose="020F0502020204030204" pitchFamily="34" charset="0"/>
            </a:endParaRPr>
          </a:p>
        </p:txBody>
      </p:sp>
      <p:sp>
        <p:nvSpPr>
          <p:cNvPr id="33" name="Rounded Rectangle 32"/>
          <p:cNvSpPr/>
          <p:nvPr/>
        </p:nvSpPr>
        <p:spPr>
          <a:xfrm>
            <a:off x="3275856" y="4446143"/>
            <a:ext cx="2249972"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b="1" dirty="0" smtClean="0">
                <a:latin typeface="Calibri" panose="020F0502020204030204" pitchFamily="34" charset="0"/>
              </a:rPr>
              <a:t>LONG TERM</a:t>
            </a:r>
            <a:endParaRPr lang="en-US" b="1" dirty="0">
              <a:latin typeface="Calibri" panose="020F0502020204030204" pitchFamily="34" charset="0"/>
            </a:endParaRPr>
          </a:p>
        </p:txBody>
      </p:sp>
      <p:sp>
        <p:nvSpPr>
          <p:cNvPr id="53" name="Rounded Rectangle 52"/>
          <p:cNvSpPr/>
          <p:nvPr/>
        </p:nvSpPr>
        <p:spPr>
          <a:xfrm>
            <a:off x="1835696" y="5605149"/>
            <a:ext cx="1544323"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Hire Purchase</a:t>
            </a:r>
            <a:endParaRPr lang="en-US" dirty="0">
              <a:latin typeface="Calibri" panose="020F0502020204030204" pitchFamily="34" charset="0"/>
            </a:endParaRPr>
          </a:p>
        </p:txBody>
      </p:sp>
      <p:sp>
        <p:nvSpPr>
          <p:cNvPr id="54" name="Rounded Rectangle 53"/>
          <p:cNvSpPr/>
          <p:nvPr/>
        </p:nvSpPr>
        <p:spPr>
          <a:xfrm>
            <a:off x="532070" y="5589240"/>
            <a:ext cx="107406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Leasing</a:t>
            </a:r>
            <a:endParaRPr lang="en-US" dirty="0">
              <a:latin typeface="Calibri" panose="020F0502020204030204" pitchFamily="34" charset="0"/>
            </a:endParaRPr>
          </a:p>
        </p:txBody>
      </p:sp>
      <p:sp>
        <p:nvSpPr>
          <p:cNvPr id="55" name="Rounded Rectangle 54"/>
          <p:cNvSpPr/>
          <p:nvPr/>
        </p:nvSpPr>
        <p:spPr>
          <a:xfrm>
            <a:off x="5220072" y="5664856"/>
            <a:ext cx="1222079"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Debentures</a:t>
            </a:r>
            <a:endParaRPr lang="en-US" dirty="0">
              <a:latin typeface="Calibri" panose="020F0502020204030204" pitchFamily="34" charset="0"/>
            </a:endParaRPr>
          </a:p>
        </p:txBody>
      </p:sp>
      <p:cxnSp>
        <p:nvCxnSpPr>
          <p:cNvPr id="64" name="Straight Arrow Connector 63"/>
          <p:cNvCxnSpPr>
            <a:endCxn id="55" idx="0"/>
          </p:cNvCxnSpPr>
          <p:nvPr/>
        </p:nvCxnSpPr>
        <p:spPr>
          <a:xfrm>
            <a:off x="5140306" y="4955356"/>
            <a:ext cx="690806" cy="7095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7619675" y="6124786"/>
            <a:ext cx="1104680"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New Issue</a:t>
            </a:r>
            <a:endParaRPr lang="en-US" dirty="0">
              <a:latin typeface="Calibri" panose="020F0502020204030204" pitchFamily="34" charset="0"/>
            </a:endParaRPr>
          </a:p>
        </p:txBody>
      </p:sp>
      <p:cxnSp>
        <p:nvCxnSpPr>
          <p:cNvPr id="68" name="Straight Arrow Connector 67"/>
          <p:cNvCxnSpPr>
            <a:stCxn id="11" idx="2"/>
            <a:endCxn id="67" idx="0"/>
          </p:cNvCxnSpPr>
          <p:nvPr/>
        </p:nvCxnSpPr>
        <p:spPr>
          <a:xfrm>
            <a:off x="7483417" y="5692086"/>
            <a:ext cx="688598" cy="4327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6233950" y="6138974"/>
            <a:ext cx="1249467" cy="35643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dirty="0" smtClean="0">
                <a:latin typeface="Calibri" panose="020F0502020204030204" pitchFamily="34" charset="0"/>
              </a:rPr>
              <a:t>Rights issue</a:t>
            </a:r>
            <a:endParaRPr lang="en-US" dirty="0">
              <a:latin typeface="Calibri" panose="020F0502020204030204" pitchFamily="34" charset="0"/>
            </a:endParaRPr>
          </a:p>
        </p:txBody>
      </p:sp>
      <p:cxnSp>
        <p:nvCxnSpPr>
          <p:cNvPr id="72" name="Straight Arrow Connector 71"/>
          <p:cNvCxnSpPr>
            <a:stCxn id="11" idx="2"/>
            <a:endCxn id="71" idx="0"/>
          </p:cNvCxnSpPr>
          <p:nvPr/>
        </p:nvCxnSpPr>
        <p:spPr>
          <a:xfrm flipH="1">
            <a:off x="6858684" y="5692086"/>
            <a:ext cx="624733" cy="4468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itle 2"/>
          <p:cNvSpPr>
            <a:spLocks noGrp="1"/>
          </p:cNvSpPr>
          <p:nvPr>
            <p:ph type="title"/>
          </p:nvPr>
        </p:nvSpPr>
        <p:spPr>
          <a:xfrm>
            <a:off x="70266" y="72008"/>
            <a:ext cx="8859452" cy="548680"/>
          </a:xfrm>
        </p:spPr>
        <p:txBody>
          <a:bodyPr>
            <a:noAutofit/>
          </a:bodyPr>
          <a:lstStyle/>
          <a:p>
            <a:r>
              <a:rPr lang="en-US" sz="4100" dirty="0" smtClean="0"/>
              <a:t>7.2 – Sources of Finance – Short vs Long</a:t>
            </a:r>
            <a:endParaRPr lang="en-GB" sz="4100" dirty="0"/>
          </a:p>
        </p:txBody>
      </p:sp>
    </p:spTree>
    <p:extLst>
      <p:ext uri="{BB962C8B-B14F-4D97-AF65-F5344CB8AC3E}">
        <p14:creationId xmlns:p14="http://schemas.microsoft.com/office/powerpoint/2010/main" val="1430747850"/>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09621" cy="5324535"/>
          </a:xfrm>
          <a:prstGeom prst="rect">
            <a:avLst/>
          </a:prstGeom>
        </p:spPr>
        <p:txBody>
          <a:bodyPr wrap="square">
            <a:spAutoFit/>
          </a:bodyPr>
          <a:lstStyle/>
          <a:p>
            <a:pPr>
              <a:spcAft>
                <a:spcPts val="0"/>
              </a:spcAft>
              <a:buClr>
                <a:srgbClr val="00B050"/>
              </a:buClr>
            </a:pPr>
            <a:r>
              <a:rPr lang="en-US" sz="2000" b="1" dirty="0" smtClean="0"/>
              <a:t>Internal Finance</a:t>
            </a:r>
          </a:p>
          <a:p>
            <a:pPr>
              <a:spcAft>
                <a:spcPts val="0"/>
              </a:spcAft>
              <a:buClr>
                <a:srgbClr val="00B050"/>
              </a:buClr>
            </a:pPr>
            <a:r>
              <a:rPr lang="en-US" sz="2000" b="1" dirty="0" smtClean="0">
                <a:solidFill>
                  <a:srgbClr val="FF0000"/>
                </a:solidFill>
              </a:rPr>
              <a:t>Retained Profit</a:t>
            </a:r>
            <a:endParaRPr lang="en-US" sz="2000" dirty="0" smtClean="0">
              <a:solidFill>
                <a:srgbClr val="FF0000"/>
              </a:solidFill>
            </a:endParaRPr>
          </a:p>
          <a:p>
            <a:pPr marL="285750" indent="-285750">
              <a:spcAft>
                <a:spcPts val="0"/>
              </a:spcAft>
              <a:buClr>
                <a:srgbClr val="00B050"/>
              </a:buClr>
              <a:buFont typeface="Wingdings 3" panose="05040102010807070707" pitchFamily="18" charset="2"/>
              <a:buChar char=""/>
            </a:pPr>
            <a:r>
              <a:rPr lang="en-US" sz="2000" dirty="0" smtClean="0"/>
              <a:t>The most common examples of internal </a:t>
            </a:r>
            <a:br>
              <a:rPr lang="en-US" sz="2000" dirty="0" smtClean="0"/>
            </a:br>
            <a:r>
              <a:rPr lang="en-US" sz="2000" dirty="0" smtClean="0"/>
              <a:t>finance are as follows:</a:t>
            </a:r>
          </a:p>
          <a:p>
            <a:pPr marL="285750" indent="-285750">
              <a:spcAft>
                <a:spcPts val="0"/>
              </a:spcAft>
              <a:buClr>
                <a:srgbClr val="00B050"/>
              </a:buClr>
              <a:buFont typeface="Wingdings 3" panose="05040102010807070707" pitchFamily="18" charset="2"/>
              <a:buChar char=""/>
            </a:pPr>
            <a:r>
              <a:rPr lang="en-US" sz="2000" dirty="0" smtClean="0"/>
              <a:t>This is the profit kept in the business after </a:t>
            </a:r>
            <a:br>
              <a:rPr lang="en-US" sz="2000" dirty="0" smtClean="0"/>
            </a:br>
            <a:r>
              <a:rPr lang="en-US" sz="2000" dirty="0" smtClean="0"/>
              <a:t>the owners have taken their share of the </a:t>
            </a:r>
            <a:br>
              <a:rPr lang="en-US" sz="2000" dirty="0" smtClean="0"/>
            </a:br>
            <a:r>
              <a:rPr lang="en-US" sz="2000" dirty="0" smtClean="0"/>
              <a:t>profits. It is often ploughed-back profit and has </a:t>
            </a:r>
            <a:br>
              <a:rPr lang="en-US" sz="2000" dirty="0" smtClean="0"/>
            </a:br>
            <a:r>
              <a:rPr lang="en-US" sz="2000" dirty="0" smtClean="0"/>
              <a:t>the following advantages:</a:t>
            </a:r>
          </a:p>
          <a:p>
            <a:pPr marL="457200" indent="-174625">
              <a:spcAft>
                <a:spcPts val="0"/>
              </a:spcAft>
              <a:buClr>
                <a:srgbClr val="00B050"/>
              </a:buClr>
              <a:buFont typeface="Arial" panose="020B0604020202020204" pitchFamily="34" charset="0"/>
              <a:buChar char="•"/>
            </a:pPr>
            <a:r>
              <a:rPr lang="en-US" sz="2000" dirty="0" smtClean="0"/>
              <a:t>Retained profit does not have to be repaid unlike, for example, a loan.</a:t>
            </a:r>
          </a:p>
          <a:p>
            <a:pPr marL="457200" indent="-174625">
              <a:spcAft>
                <a:spcPts val="0"/>
              </a:spcAft>
              <a:buClr>
                <a:srgbClr val="00B050"/>
              </a:buClr>
              <a:buFont typeface="Arial" panose="020B0604020202020204" pitchFamily="34" charset="0"/>
              <a:buChar char="•"/>
            </a:pPr>
            <a:r>
              <a:rPr lang="en-US" sz="2000" dirty="0" smtClean="0"/>
              <a:t>There is no interest to pay – the capital is raised from within the business.</a:t>
            </a:r>
          </a:p>
          <a:p>
            <a:pPr marL="285750" indent="-285750">
              <a:spcAft>
                <a:spcPts val="0"/>
              </a:spcAft>
              <a:buClr>
                <a:srgbClr val="00B050"/>
              </a:buClr>
              <a:buFont typeface="Wingdings 3" panose="05040102010807070707" pitchFamily="18" charset="2"/>
              <a:buChar char=""/>
            </a:pPr>
            <a:r>
              <a:rPr lang="en-US" sz="2000" dirty="0" smtClean="0"/>
              <a:t>There are disadvantages too:</a:t>
            </a:r>
          </a:p>
          <a:p>
            <a:pPr marL="457200" indent="-174625">
              <a:spcAft>
                <a:spcPts val="0"/>
              </a:spcAft>
              <a:buClr>
                <a:srgbClr val="00B050"/>
              </a:buClr>
              <a:buFont typeface="Arial" panose="020B0604020202020204" pitchFamily="34" charset="0"/>
              <a:buChar char="•"/>
            </a:pPr>
            <a:r>
              <a:rPr lang="en-US" sz="2000" dirty="0" smtClean="0"/>
              <a:t>A new business will not have any retained profits.</a:t>
            </a:r>
          </a:p>
          <a:p>
            <a:pPr marL="457200" indent="-174625">
              <a:spcAft>
                <a:spcPts val="0"/>
              </a:spcAft>
              <a:buClr>
                <a:srgbClr val="00B050"/>
              </a:buClr>
              <a:buFont typeface="Arial" panose="020B0604020202020204" pitchFamily="34" charset="0"/>
              <a:buChar char="•"/>
            </a:pPr>
            <a:r>
              <a:rPr lang="en-US" sz="2000" dirty="0" smtClean="0"/>
              <a:t>Many small firms’ profits might be too low to finance the expansion needed.</a:t>
            </a:r>
          </a:p>
          <a:p>
            <a:pPr marL="457200" indent="-174625">
              <a:spcAft>
                <a:spcPts val="0"/>
              </a:spcAft>
              <a:buClr>
                <a:srgbClr val="00B050"/>
              </a:buClr>
              <a:buFont typeface="Arial" panose="020B0604020202020204" pitchFamily="34" charset="0"/>
              <a:buChar char="•"/>
            </a:pPr>
            <a:r>
              <a:rPr lang="en-US" sz="2000" dirty="0" smtClean="0"/>
              <a:t>Keeping more profits in the business reduces payments to owners, for example, dividends to shareholders.</a:t>
            </a:r>
          </a:p>
        </p:txBody>
      </p:sp>
      <p:pic>
        <p:nvPicPr>
          <p:cNvPr id="1026" name="Picture 2" descr="http://www.shell-livewire.org/store/1041848568.84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3" y="1100647"/>
            <a:ext cx="3325367" cy="1752289"/>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a:xfrm>
            <a:off x="70266" y="72008"/>
            <a:ext cx="8859452" cy="548680"/>
          </a:xfrm>
        </p:spPr>
        <p:txBody>
          <a:bodyPr>
            <a:noAutofit/>
          </a:bodyPr>
          <a:lstStyle/>
          <a:p>
            <a:r>
              <a:rPr lang="en-US" sz="3200" dirty="0" smtClean="0"/>
              <a:t>7.2 – Different Finance Sources – Retained Profit</a:t>
            </a:r>
            <a:endParaRPr lang="en-GB" sz="3200" dirty="0"/>
          </a:p>
        </p:txBody>
      </p:sp>
    </p:spTree>
    <p:extLst>
      <p:ext uri="{BB962C8B-B14F-4D97-AF65-F5344CB8AC3E}">
        <p14:creationId xmlns:p14="http://schemas.microsoft.com/office/powerpoint/2010/main" val="91394731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49" y="1124744"/>
            <a:ext cx="6732738" cy="5493812"/>
          </a:xfrm>
          <a:prstGeom prst="rect">
            <a:avLst/>
          </a:prstGeom>
        </p:spPr>
        <p:txBody>
          <a:bodyPr wrap="square">
            <a:spAutoFit/>
          </a:bodyPr>
          <a:lstStyle/>
          <a:p>
            <a:pPr>
              <a:spcAft>
                <a:spcPts val="0"/>
              </a:spcAft>
              <a:buClr>
                <a:srgbClr val="00B050"/>
              </a:buClr>
            </a:pPr>
            <a:r>
              <a:rPr lang="en-US" sz="1950" b="1" dirty="0">
                <a:solidFill>
                  <a:srgbClr val="FF0000"/>
                </a:solidFill>
              </a:rPr>
              <a:t>Sale of Existing </a:t>
            </a:r>
            <a:r>
              <a:rPr lang="en-US" sz="1950" b="1" dirty="0" smtClean="0">
                <a:solidFill>
                  <a:srgbClr val="FF0000"/>
                </a:solidFill>
              </a:rPr>
              <a:t>Assets</a:t>
            </a:r>
            <a:endParaRPr lang="en-US" sz="1950" dirty="0" smtClean="0"/>
          </a:p>
          <a:p>
            <a:pPr marL="285750" indent="-285750">
              <a:spcAft>
                <a:spcPts val="0"/>
              </a:spcAft>
              <a:buClr>
                <a:srgbClr val="00B050"/>
              </a:buClr>
              <a:buFont typeface="Wingdings 3" panose="05040102010807070707" pitchFamily="18" charset="2"/>
              <a:buChar char=""/>
            </a:pPr>
            <a:r>
              <a:rPr lang="en-US" sz="1950" dirty="0" smtClean="0"/>
              <a:t>Existing assets that could be sold are those items if value which are no longer required by the business, i.e. redundant buildings or surplus equipment.</a:t>
            </a:r>
          </a:p>
          <a:p>
            <a:pPr marL="457200" indent="-174625">
              <a:spcAft>
                <a:spcPts val="0"/>
              </a:spcAft>
              <a:buClr>
                <a:srgbClr val="00B050"/>
              </a:buClr>
              <a:buFont typeface="Arial" panose="020B0604020202020204" pitchFamily="34" charset="0"/>
              <a:buChar char="•"/>
            </a:pPr>
            <a:r>
              <a:rPr lang="en-US" sz="1950" dirty="0" smtClean="0"/>
              <a:t>This makes better use of capital tied up in the business.</a:t>
            </a:r>
          </a:p>
          <a:p>
            <a:pPr marL="457200" indent="-174625">
              <a:spcAft>
                <a:spcPts val="0"/>
              </a:spcAft>
              <a:buClr>
                <a:srgbClr val="00B050"/>
              </a:buClr>
              <a:buFont typeface="Arial" panose="020B0604020202020204" pitchFamily="34" charset="0"/>
              <a:buChar char="•"/>
            </a:pPr>
            <a:r>
              <a:rPr lang="en-US" sz="1950" dirty="0"/>
              <a:t>It does not increase the debts of the business</a:t>
            </a:r>
            <a:r>
              <a:rPr lang="en-US" sz="1950" dirty="0" smtClean="0"/>
              <a:t>.</a:t>
            </a:r>
          </a:p>
          <a:p>
            <a:pPr marL="285750" indent="-285750">
              <a:spcAft>
                <a:spcPts val="0"/>
              </a:spcAft>
              <a:buClr>
                <a:srgbClr val="00B050"/>
              </a:buClr>
              <a:buFont typeface="Wingdings 3" panose="05040102010807070707" pitchFamily="18" charset="2"/>
              <a:buChar char=""/>
            </a:pPr>
            <a:r>
              <a:rPr lang="en-US" sz="1950" dirty="0"/>
              <a:t>However:</a:t>
            </a:r>
          </a:p>
          <a:p>
            <a:pPr marL="457200" indent="-171450">
              <a:spcAft>
                <a:spcPts val="0"/>
              </a:spcAft>
              <a:buClr>
                <a:srgbClr val="00B050"/>
              </a:buClr>
              <a:buFont typeface="Arial" panose="020B0604020202020204" pitchFamily="34" charset="0"/>
              <a:buChar char="•"/>
            </a:pPr>
            <a:r>
              <a:rPr lang="en-US" sz="1950" dirty="0" smtClean="0"/>
              <a:t>It may take some time to sell these assets and the amount raised us never certain until the asset is old.</a:t>
            </a:r>
          </a:p>
          <a:p>
            <a:pPr marL="457200" indent="-174625">
              <a:spcAft>
                <a:spcPts val="0"/>
              </a:spcAft>
              <a:buClr>
                <a:srgbClr val="00B050"/>
              </a:buClr>
              <a:buFont typeface="Arial" panose="020B0604020202020204" pitchFamily="34" charset="0"/>
              <a:buChar char="•"/>
            </a:pPr>
            <a:r>
              <a:rPr lang="en-US" sz="1950" dirty="0" smtClean="0"/>
              <a:t>This source of finance is not available for new businesses as they have no surplus assets to sell.</a:t>
            </a:r>
          </a:p>
          <a:p>
            <a:pPr>
              <a:spcAft>
                <a:spcPts val="0"/>
              </a:spcAft>
              <a:buClr>
                <a:srgbClr val="00B050"/>
              </a:buClr>
            </a:pPr>
            <a:r>
              <a:rPr lang="en-US" sz="1950" b="1" dirty="0">
                <a:solidFill>
                  <a:srgbClr val="FF0000"/>
                </a:solidFill>
              </a:rPr>
              <a:t>Sale of Inventories to reduce stock levels</a:t>
            </a:r>
          </a:p>
          <a:p>
            <a:pPr marL="457200" indent="-171450">
              <a:spcAft>
                <a:spcPts val="0"/>
              </a:spcAft>
              <a:buClr>
                <a:srgbClr val="00B050"/>
              </a:buClr>
              <a:buFont typeface="Arial" panose="020B0604020202020204" pitchFamily="34" charset="0"/>
              <a:buChar char="•"/>
            </a:pPr>
            <a:r>
              <a:rPr lang="en-US" sz="1950" dirty="0" smtClean="0"/>
              <a:t>This reduces the opportunity cost and storage of high inventory levels.</a:t>
            </a:r>
          </a:p>
          <a:p>
            <a:pPr marL="285750" indent="-285750">
              <a:spcAft>
                <a:spcPts val="0"/>
              </a:spcAft>
              <a:buClr>
                <a:srgbClr val="00B050"/>
              </a:buClr>
              <a:buFont typeface="Wingdings 3" panose="05040102010807070707" pitchFamily="18" charset="2"/>
              <a:buChar char=""/>
            </a:pPr>
            <a:r>
              <a:rPr lang="en-US" sz="1950" dirty="0" smtClean="0"/>
              <a:t>However:</a:t>
            </a:r>
          </a:p>
          <a:p>
            <a:pPr marL="457200" indent="-171450">
              <a:spcAft>
                <a:spcPts val="0"/>
              </a:spcAft>
              <a:buClr>
                <a:srgbClr val="00B050"/>
              </a:buClr>
              <a:buFont typeface="Arial" panose="020B0604020202020204" pitchFamily="34" charset="0"/>
              <a:buChar char="•"/>
            </a:pPr>
            <a:r>
              <a:rPr lang="en-US" sz="1950" dirty="0" smtClean="0"/>
              <a:t>It must be done carefully to avoid disappointing customers if not enough goods are kept as inventory.</a:t>
            </a:r>
          </a:p>
        </p:txBody>
      </p:sp>
      <p:graphicFrame>
        <p:nvGraphicFramePr>
          <p:cNvPr id="10" name="Table 9"/>
          <p:cNvGraphicFramePr>
            <a:graphicFrameLocks noGrp="1"/>
          </p:cNvGraphicFramePr>
          <p:nvPr>
            <p:extLst/>
          </p:nvPr>
        </p:nvGraphicFramePr>
        <p:xfrm>
          <a:off x="7164288" y="1196752"/>
          <a:ext cx="1656184" cy="5328592"/>
        </p:xfrm>
        <a:graphic>
          <a:graphicData uri="http://schemas.openxmlformats.org/drawingml/2006/table">
            <a:tbl>
              <a:tblPr firstRow="1" firstCol="1" lastRow="1" lastCol="1" bandRow="1" bandCol="1">
                <a:tableStyleId>{2D5ABB26-0587-4C30-8999-92F81FD0307C}</a:tableStyleId>
              </a:tblPr>
              <a:tblGrid>
                <a:gridCol w="1656184"/>
              </a:tblGrid>
              <a:tr h="372658">
                <a:tc>
                  <a:txBody>
                    <a:bodyPr/>
                    <a:lstStyle/>
                    <a:p>
                      <a:pPr>
                        <a:spcAft>
                          <a:spcPts val="0"/>
                        </a:spcAft>
                      </a:pPr>
                      <a:endParaRPr lang="en-GB" sz="142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4955934">
                <a:tc>
                  <a:txBody>
                    <a:bodyPr/>
                    <a:lstStyle/>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Building companies sell heavy machinery off when no longer needed</a:t>
                      </a:r>
                    </a:p>
                    <a:p>
                      <a:pPr marL="177800" indent="-177800" algn="l">
                        <a:spcAft>
                          <a:spcPts val="600"/>
                        </a:spcAft>
                        <a:buFontTx/>
                        <a:buBlip>
                          <a:blip r:embed="rId3"/>
                        </a:buBlip>
                      </a:pPr>
                      <a:r>
                        <a:rPr lang="en-GB" sz="1420" baseline="0" dirty="0" smtClean="0">
                          <a:solidFill>
                            <a:schemeClr val="tx1"/>
                          </a:solidFill>
                          <a:effectLst/>
                          <a:latin typeface="Arial" pitchFamily="34" charset="0"/>
                          <a:ea typeface="Times New Roman"/>
                          <a:cs typeface="Arial" pitchFamily="34" charset="0"/>
                        </a:rPr>
                        <a:t>Sale is at a reduced level because it is used.</a:t>
                      </a: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Money is money even if it is a loss leader</a:t>
                      </a:r>
                    </a:p>
                    <a:p>
                      <a:pPr marL="177800" indent="-177800" algn="l">
                        <a:spcAft>
                          <a:spcPts val="600"/>
                        </a:spcAft>
                        <a:buFontTx/>
                        <a:buBlip>
                          <a:blip r:embed="rId3"/>
                        </a:buBlip>
                      </a:pPr>
                      <a:r>
                        <a:rPr lang="en-US" sz="1420" baseline="0" dirty="0" smtClean="0">
                          <a:solidFill>
                            <a:schemeClr val="tx1"/>
                          </a:solidFill>
                          <a:effectLst/>
                          <a:latin typeface="Arial" pitchFamily="34" charset="0"/>
                          <a:ea typeface="Times New Roman"/>
                          <a:cs typeface="Arial" pitchFamily="34" charset="0"/>
                        </a:rPr>
                        <a:t>Sale of inventory can be used to generate impulse buy</a:t>
                      </a:r>
                      <a:endParaRPr lang="en-GB" sz="142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20" baseline="0" dirty="0" smtClean="0">
                          <a:solidFill>
                            <a:srgbClr val="FF0000"/>
                          </a:solidFill>
                          <a:effectLst/>
                          <a:latin typeface="Arial" pitchFamily="34" charset="0"/>
                          <a:ea typeface="Times New Roman"/>
                          <a:cs typeface="Arial" pitchFamily="34" charset="0"/>
                        </a:rPr>
                        <a:t>BOGOF, bargain bins and stock clearance sales.</a:t>
                      </a:r>
                      <a:endParaRPr lang="en-GB" sz="142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11"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76843" y="1196752"/>
            <a:ext cx="1535928" cy="33337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70266" y="72008"/>
            <a:ext cx="8859452" cy="548680"/>
          </a:xfrm>
        </p:spPr>
        <p:txBody>
          <a:bodyPr>
            <a:noAutofit/>
          </a:bodyPr>
          <a:lstStyle/>
          <a:p>
            <a:r>
              <a:rPr lang="en-US" sz="3600" dirty="0" smtClean="0"/>
              <a:t>7.2 – Different Finance Sources – Asset Sales</a:t>
            </a:r>
            <a:endParaRPr lang="en-GB" sz="3600" dirty="0"/>
          </a:p>
        </p:txBody>
      </p:sp>
    </p:spTree>
    <p:extLst>
      <p:ext uri="{BB962C8B-B14F-4D97-AF65-F5344CB8AC3E}">
        <p14:creationId xmlns:p14="http://schemas.microsoft.com/office/powerpoint/2010/main" val="150906269"/>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3203848" y="2429918"/>
            <a:ext cx="2626608" cy="495025"/>
          </a:xfrm>
          <a:prstGeom prst="roundRect">
            <a:avLst/>
          </a:prstGeom>
          <a:solidFill>
            <a:srgbClr val="00B050"/>
          </a:solidFill>
          <a:ln>
            <a:headEnd type="triangle" w="med" len="med"/>
            <a:tailEnd type="triangle"/>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b="1" dirty="0" smtClean="0">
                <a:latin typeface="Calibri" panose="020F0502020204030204" pitchFamily="34" charset="0"/>
              </a:rPr>
              <a:t>INTERNAL SOURCES</a:t>
            </a:r>
            <a:endParaRPr lang="en-US" sz="2000" b="1" dirty="0">
              <a:latin typeface="Calibri" panose="020F0502020204030204" pitchFamily="34" charset="0"/>
            </a:endParaRPr>
          </a:p>
        </p:txBody>
      </p:sp>
      <p:grpSp>
        <p:nvGrpSpPr>
          <p:cNvPr id="14" name="Group 13"/>
          <p:cNvGrpSpPr/>
          <p:nvPr/>
        </p:nvGrpSpPr>
        <p:grpSpPr>
          <a:xfrm>
            <a:off x="5196270" y="2677431"/>
            <a:ext cx="2760106" cy="1327634"/>
            <a:chOff x="2816938" y="1834034"/>
            <a:chExt cx="3752313" cy="1807489"/>
          </a:xfrm>
          <a:effectLst>
            <a:outerShdw blurRad="50800" dist="38100" dir="2700000" algn="tl" rotWithShape="0">
              <a:prstClr val="black">
                <a:alpha val="40000"/>
              </a:prstClr>
            </a:outerShdw>
          </a:effectLst>
        </p:grpSpPr>
        <p:sp>
          <p:nvSpPr>
            <p:cNvPr id="15" name="Rounded Rectangle 14"/>
            <p:cNvSpPr/>
            <p:nvPr/>
          </p:nvSpPr>
          <p:spPr>
            <a:xfrm>
              <a:off x="2816938" y="2703862"/>
              <a:ext cx="3752313" cy="937661"/>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000" dirty="0" smtClean="0">
                  <a:latin typeface="Calibri" panose="020F0502020204030204" pitchFamily="34" charset="0"/>
                </a:rPr>
                <a:t>Sole Trader or Partnership – Owners Savings</a:t>
              </a:r>
              <a:endParaRPr lang="en-US" sz="2000" dirty="0">
                <a:latin typeface="Calibri" panose="020F0502020204030204" pitchFamily="34" charset="0"/>
              </a:endParaRPr>
            </a:p>
          </p:txBody>
        </p:sp>
        <p:cxnSp>
          <p:nvCxnSpPr>
            <p:cNvPr id="16" name="Straight Arrow Connector 15"/>
            <p:cNvCxnSpPr>
              <a:stCxn id="13" idx="3"/>
              <a:endCxn id="15" idx="0"/>
            </p:cNvCxnSpPr>
            <p:nvPr/>
          </p:nvCxnSpPr>
          <p:spPr>
            <a:xfrm>
              <a:off x="3679102" y="1834034"/>
              <a:ext cx="1013992" cy="8698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5342170" y="1701745"/>
            <a:ext cx="2614206" cy="975686"/>
            <a:chOff x="4778980" y="1924975"/>
            <a:chExt cx="3475835" cy="2441347"/>
          </a:xfrm>
          <a:effectLst>
            <a:outerShdw blurRad="50800" dist="38100" dir="2700000" algn="tl" rotWithShape="0">
              <a:prstClr val="black">
                <a:alpha val="40000"/>
              </a:prstClr>
            </a:outerShdw>
          </a:effectLst>
        </p:grpSpPr>
        <p:sp>
          <p:nvSpPr>
            <p:cNvPr id="18" name="Rounded Rectangle 17"/>
            <p:cNvSpPr/>
            <p:nvPr/>
          </p:nvSpPr>
          <p:spPr>
            <a:xfrm>
              <a:off x="4778980" y="1924975"/>
              <a:ext cx="3475835"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Sale of Surplus Assets</a:t>
              </a:r>
              <a:endParaRPr lang="en-US" sz="2000" dirty="0">
                <a:latin typeface="Calibri" panose="020F0502020204030204" pitchFamily="34" charset="0"/>
              </a:endParaRPr>
            </a:p>
          </p:txBody>
        </p:sp>
        <p:cxnSp>
          <p:nvCxnSpPr>
            <p:cNvPr id="19" name="Straight Arrow Connector 18"/>
            <p:cNvCxnSpPr>
              <a:stCxn id="13" idx="3"/>
              <a:endCxn id="18" idx="2"/>
            </p:cNvCxnSpPr>
            <p:nvPr/>
          </p:nvCxnSpPr>
          <p:spPr>
            <a:xfrm flipV="1">
              <a:off x="5428203" y="3000139"/>
              <a:ext cx="1088695" cy="136618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331640" y="1668113"/>
            <a:ext cx="2000726" cy="1009318"/>
            <a:chOff x="-613044" y="5186750"/>
            <a:chExt cx="2863784" cy="1444715"/>
          </a:xfrm>
          <a:effectLst>
            <a:outerShdw blurRad="50800" dist="38100" dir="2700000" algn="tl" rotWithShape="0">
              <a:prstClr val="black">
                <a:alpha val="40000"/>
              </a:prstClr>
            </a:outerShdw>
          </a:effectLst>
        </p:grpSpPr>
        <p:sp>
          <p:nvSpPr>
            <p:cNvPr id="21" name="Rounded Rectangle 20"/>
            <p:cNvSpPr/>
            <p:nvPr/>
          </p:nvSpPr>
          <p:spPr>
            <a:xfrm>
              <a:off x="-613044" y="5186750"/>
              <a:ext cx="2863784"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Retained Profits</a:t>
              </a:r>
              <a:endParaRPr lang="en-US" sz="1600" dirty="0">
                <a:latin typeface="Calibri" panose="020F0502020204030204" pitchFamily="34" charset="0"/>
              </a:endParaRPr>
            </a:p>
          </p:txBody>
        </p:sp>
        <p:cxnSp>
          <p:nvCxnSpPr>
            <p:cNvPr id="22" name="Straight Arrow Connector 21"/>
            <p:cNvCxnSpPr>
              <a:stCxn id="13" idx="1"/>
              <a:endCxn id="21" idx="2"/>
            </p:cNvCxnSpPr>
            <p:nvPr/>
          </p:nvCxnSpPr>
          <p:spPr>
            <a:xfrm flipH="1" flipV="1">
              <a:off x="818848" y="5810885"/>
              <a:ext cx="1247935" cy="820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827585" y="2677431"/>
            <a:ext cx="3096344" cy="1327632"/>
            <a:chOff x="3243838" y="866098"/>
            <a:chExt cx="3233072" cy="2383594"/>
          </a:xfrm>
          <a:effectLst>
            <a:outerShdw blurRad="50800" dist="38100" dir="2700000" algn="tl" rotWithShape="0">
              <a:prstClr val="black">
                <a:alpha val="40000"/>
              </a:prstClr>
            </a:outerShdw>
          </a:effectLst>
        </p:grpSpPr>
        <p:sp>
          <p:nvSpPr>
            <p:cNvPr id="24" name="Rounded Rectangle 23"/>
            <p:cNvSpPr/>
            <p:nvPr/>
          </p:nvSpPr>
          <p:spPr>
            <a:xfrm>
              <a:off x="3243838" y="1995197"/>
              <a:ext cx="3233072" cy="125449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000" dirty="0" smtClean="0">
                  <a:latin typeface="Calibri" panose="020F0502020204030204" pitchFamily="34" charset="0"/>
                </a:rPr>
                <a:t>Selling Inventories – Reducing Inventory Levels</a:t>
              </a:r>
              <a:endParaRPr lang="en-US" sz="2000" dirty="0">
                <a:latin typeface="Calibri" panose="020F0502020204030204" pitchFamily="34" charset="0"/>
              </a:endParaRPr>
            </a:p>
          </p:txBody>
        </p:sp>
        <p:cxnSp>
          <p:nvCxnSpPr>
            <p:cNvPr id="25" name="Straight Arrow Connector 24"/>
            <p:cNvCxnSpPr>
              <a:stCxn id="13" idx="1"/>
              <a:endCxn id="24" idx="0"/>
            </p:cNvCxnSpPr>
            <p:nvPr/>
          </p:nvCxnSpPr>
          <p:spPr>
            <a:xfrm flipH="1">
              <a:off x="4860374" y="866098"/>
              <a:ext cx="864658" cy="112909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086" name="TextBox 3085"/>
          <p:cNvSpPr txBox="1"/>
          <p:nvPr/>
        </p:nvSpPr>
        <p:spPr>
          <a:xfrm>
            <a:off x="323528" y="1092080"/>
            <a:ext cx="7330853" cy="461665"/>
          </a:xfrm>
          <a:prstGeom prst="rect">
            <a:avLst/>
          </a:prstGeom>
          <a:noFill/>
        </p:spPr>
        <p:txBody>
          <a:bodyPr wrap="none" rtlCol="0">
            <a:spAutoFit/>
          </a:bodyPr>
          <a:lstStyle/>
          <a:p>
            <a:r>
              <a:rPr lang="en-US" sz="2400" b="1" dirty="0" smtClean="0"/>
              <a:t>Revision Summary – Internal Sources of Finance</a:t>
            </a:r>
            <a:endParaRPr lang="en-GB" sz="2400" b="1" dirty="0"/>
          </a:p>
        </p:txBody>
      </p:sp>
      <p:sp>
        <p:nvSpPr>
          <p:cNvPr id="3087" name="TextBox 3086"/>
          <p:cNvSpPr txBox="1"/>
          <p:nvPr/>
        </p:nvSpPr>
        <p:spPr>
          <a:xfrm>
            <a:off x="328042" y="4174251"/>
            <a:ext cx="8492430" cy="2279085"/>
          </a:xfrm>
          <a:prstGeom prst="rect">
            <a:avLst/>
          </a:prstGeom>
          <a:noFill/>
        </p:spPr>
        <p:txBody>
          <a:bodyPr wrap="square" rtlCol="0">
            <a:spAutoFit/>
          </a:bodyPr>
          <a:lstStyle/>
          <a:p>
            <a:r>
              <a:rPr lang="en-US" sz="2030" b="1" dirty="0" smtClean="0">
                <a:solidFill>
                  <a:srgbClr val="FF0000"/>
                </a:solidFill>
              </a:rPr>
              <a:t>P7.2 – Task 06 – </a:t>
            </a:r>
            <a:r>
              <a:rPr lang="en-US" sz="2030" dirty="0" smtClean="0">
                <a:solidFill>
                  <a:srgbClr val="FF0000"/>
                </a:solidFill>
              </a:rPr>
              <a:t>John asks for your help</a:t>
            </a:r>
          </a:p>
          <a:p>
            <a:pPr marL="342900" indent="-342900">
              <a:buClr>
                <a:srgbClr val="00B050"/>
              </a:buClr>
              <a:buFont typeface="Wingdings 3" panose="05040102010807070707" pitchFamily="18" charset="2"/>
              <a:buChar char=""/>
            </a:pPr>
            <a:r>
              <a:rPr lang="en-US" sz="2030" dirty="0" smtClean="0">
                <a:solidFill>
                  <a:srgbClr val="FF0000"/>
                </a:solidFill>
              </a:rPr>
              <a:t>John needs advice on sources of finance before going ahead with the business plan in P7.1 – Task 01. Explain to him why:</a:t>
            </a:r>
          </a:p>
          <a:p>
            <a:pPr marL="742950" indent="-400050">
              <a:buFont typeface="+mj-lt"/>
              <a:buAutoNum type="alphaLcParenR"/>
            </a:pPr>
            <a:r>
              <a:rPr lang="en-US" sz="2030" dirty="0" smtClean="0">
                <a:solidFill>
                  <a:srgbClr val="FF0000"/>
                </a:solidFill>
              </a:rPr>
              <a:t>Retained profits are not, to start with, a possible source of finance.</a:t>
            </a:r>
          </a:p>
          <a:p>
            <a:pPr marL="742950" indent="-400050">
              <a:buFont typeface="+mj-lt"/>
              <a:buAutoNum type="alphaLcParenR"/>
            </a:pPr>
            <a:r>
              <a:rPr lang="en-US" sz="2030" dirty="0" smtClean="0">
                <a:solidFill>
                  <a:srgbClr val="FF0000"/>
                </a:solidFill>
              </a:rPr>
              <a:t>His savings will be likely to be an important source of funds.</a:t>
            </a:r>
          </a:p>
          <a:p>
            <a:pPr marL="742950" indent="-400050">
              <a:buFont typeface="+mj-lt"/>
              <a:buAutoNum type="alphaLcParenR"/>
            </a:pPr>
            <a:r>
              <a:rPr lang="en-US" sz="2030" dirty="0" smtClean="0">
                <a:solidFill>
                  <a:srgbClr val="FF0000"/>
                </a:solidFill>
              </a:rPr>
              <a:t>Selling off inventories is never likely to be an available source of finance to his taxi business.</a:t>
            </a:r>
            <a:endParaRPr lang="en-GB" sz="2030" dirty="0">
              <a:solidFill>
                <a:srgbClr val="FF0000"/>
              </a:solidFill>
            </a:endParaRPr>
          </a:p>
        </p:txBody>
      </p:sp>
      <p:sp>
        <p:nvSpPr>
          <p:cNvPr id="26"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2002096446"/>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2" cy="5355312"/>
          </a:xfrm>
          <a:prstGeom prst="rect">
            <a:avLst/>
          </a:prstGeom>
        </p:spPr>
        <p:txBody>
          <a:bodyPr wrap="square">
            <a:spAutoFit/>
          </a:bodyPr>
          <a:lstStyle/>
          <a:p>
            <a:pPr>
              <a:spcAft>
                <a:spcPts val="0"/>
              </a:spcAft>
              <a:buClr>
                <a:srgbClr val="00B050"/>
              </a:buClr>
            </a:pPr>
            <a:r>
              <a:rPr lang="en-US" b="1" dirty="0" smtClean="0">
                <a:solidFill>
                  <a:srgbClr val="FF0000"/>
                </a:solidFill>
              </a:rPr>
              <a:t>Selling Debentures</a:t>
            </a:r>
          </a:p>
          <a:p>
            <a:pPr marL="285750" indent="-285750">
              <a:spcAft>
                <a:spcPts val="0"/>
              </a:spcAft>
              <a:buClr>
                <a:srgbClr val="00B050"/>
              </a:buClr>
              <a:buFont typeface="Wingdings 3" panose="05040102010807070707" pitchFamily="18" charset="2"/>
              <a:buChar char=""/>
            </a:pPr>
            <a:r>
              <a:rPr lang="en-US" dirty="0" smtClean="0"/>
              <a:t>Debentures are a special type of long-term loan to be repaid at some future date. The rate of interest paid on debentures is fixed. In some circumstances these may not have a repayment date. These are normally secured by using the business’s non-current assets as collateral. These are long term certificates issued by limited companies.</a:t>
            </a:r>
          </a:p>
          <a:p>
            <a:pPr marL="571500" indent="-285750">
              <a:spcAft>
                <a:spcPts val="0"/>
              </a:spcAft>
              <a:buClr>
                <a:srgbClr val="00B050"/>
              </a:buClr>
              <a:buFont typeface="Arial" panose="020B0604020202020204" pitchFamily="34" charset="0"/>
              <a:buChar char="•"/>
            </a:pPr>
            <a:r>
              <a:rPr lang="en-US" dirty="0" smtClean="0"/>
              <a:t>Debentures can be used to raise very long-term finance, </a:t>
            </a:r>
            <a:r>
              <a:rPr lang="en-US" dirty="0"/>
              <a:t>i</a:t>
            </a:r>
            <a:r>
              <a:rPr lang="en-US" dirty="0" smtClean="0"/>
              <a:t>.e. 25 years.</a:t>
            </a:r>
          </a:p>
          <a:p>
            <a:pPr marL="285750" indent="-285750">
              <a:spcAft>
                <a:spcPts val="0"/>
              </a:spcAft>
              <a:buClr>
                <a:srgbClr val="00B050"/>
              </a:buClr>
              <a:buFont typeface="Wingdings 3" panose="05040102010807070707" pitchFamily="18" charset="2"/>
              <a:buChar char=""/>
            </a:pPr>
            <a:r>
              <a:rPr lang="en-US" dirty="0" smtClean="0"/>
              <a:t>However</a:t>
            </a:r>
            <a:r>
              <a:rPr lang="en-US" dirty="0"/>
              <a:t>:</a:t>
            </a:r>
          </a:p>
          <a:p>
            <a:pPr marL="571500" indent="-285750">
              <a:spcAft>
                <a:spcPts val="0"/>
              </a:spcAft>
              <a:buClr>
                <a:srgbClr val="00B050"/>
              </a:buClr>
              <a:buFont typeface="Arial" panose="020B0604020202020204" pitchFamily="34" charset="0"/>
              <a:buChar char="•"/>
            </a:pPr>
            <a:r>
              <a:rPr lang="en-US" dirty="0" smtClean="0"/>
              <a:t>As with loans, these must be repaid and interest must be paid.</a:t>
            </a:r>
          </a:p>
          <a:p>
            <a:pPr>
              <a:spcAft>
                <a:spcPts val="0"/>
              </a:spcAft>
              <a:buClr>
                <a:srgbClr val="00B050"/>
              </a:buClr>
            </a:pPr>
            <a:r>
              <a:rPr lang="en-US" b="1" dirty="0">
                <a:solidFill>
                  <a:srgbClr val="FF0000"/>
                </a:solidFill>
              </a:rPr>
              <a:t>Factoring of Debts</a:t>
            </a:r>
          </a:p>
          <a:p>
            <a:pPr marL="342900" indent="-342900">
              <a:spcAft>
                <a:spcPts val="0"/>
              </a:spcAft>
              <a:buClr>
                <a:srgbClr val="00B050"/>
              </a:buClr>
              <a:buFont typeface="Wingdings 3" panose="05040102010807070707" pitchFamily="18" charset="2"/>
              <a:buChar char=""/>
            </a:pPr>
            <a:r>
              <a:rPr lang="en-US" dirty="0" smtClean="0"/>
              <a:t>A debtor is a customer who owes a firm money for goods bought. Debt factors are specialist agencies that ‘buy’ the claims on debtors of firms for immediate cash. For example, a debt factor may offer 90% of an existing debt. The debtor will then pay the factor and the 10% represents the factor’s profit – when the factor collects payment from the debtor:</a:t>
            </a:r>
          </a:p>
          <a:p>
            <a:pPr marL="571500" indent="-285750">
              <a:spcAft>
                <a:spcPts val="0"/>
              </a:spcAft>
              <a:buClr>
                <a:srgbClr val="00B050"/>
              </a:buClr>
              <a:buFont typeface="Arial" panose="020B0604020202020204" pitchFamily="34" charset="0"/>
              <a:buChar char="•"/>
            </a:pPr>
            <a:r>
              <a:rPr lang="en-US" dirty="0" smtClean="0"/>
              <a:t>Immediate cash is made available to the business.</a:t>
            </a:r>
          </a:p>
          <a:p>
            <a:pPr marL="571500" indent="-285750">
              <a:spcAft>
                <a:spcPts val="0"/>
              </a:spcAft>
              <a:buClr>
                <a:srgbClr val="00B050"/>
              </a:buClr>
              <a:buFont typeface="Arial" panose="020B0604020202020204" pitchFamily="34" charset="0"/>
              <a:buChar char="•"/>
            </a:pPr>
            <a:r>
              <a:rPr lang="en-US" dirty="0" smtClean="0"/>
              <a:t>The risk of collecting the debt becomes the factor’s and not the business’s.</a:t>
            </a:r>
          </a:p>
          <a:p>
            <a:pPr marL="342900" indent="-342900">
              <a:spcAft>
                <a:spcPts val="0"/>
              </a:spcAft>
              <a:buClr>
                <a:srgbClr val="00B050"/>
              </a:buClr>
              <a:buFont typeface="Wingdings 3" panose="05040102010807070707" pitchFamily="18" charset="2"/>
              <a:buChar char=""/>
            </a:pPr>
            <a:r>
              <a:rPr lang="en-US" dirty="0" smtClean="0"/>
              <a:t>However</a:t>
            </a:r>
          </a:p>
          <a:p>
            <a:pPr marL="571500" indent="-285750">
              <a:spcAft>
                <a:spcPts val="0"/>
              </a:spcAft>
              <a:buClr>
                <a:srgbClr val="00B050"/>
              </a:buClr>
              <a:buFont typeface="Arial" panose="020B0604020202020204" pitchFamily="34" charset="0"/>
              <a:buChar char="•"/>
            </a:pPr>
            <a:r>
              <a:rPr lang="en-US" dirty="0" smtClean="0"/>
              <a:t>The firm does not receive 100% of the value of its debts.</a:t>
            </a:r>
          </a:p>
        </p:txBody>
      </p:sp>
      <p:sp>
        <p:nvSpPr>
          <p:cNvPr id="7"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3865836821"/>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797255" cy="5586145"/>
          </a:xfrm>
          <a:prstGeom prst="rect">
            <a:avLst/>
          </a:prstGeom>
        </p:spPr>
        <p:txBody>
          <a:bodyPr wrap="square">
            <a:spAutoFit/>
          </a:bodyPr>
          <a:lstStyle/>
          <a:p>
            <a:pPr>
              <a:spcAft>
                <a:spcPts val="0"/>
              </a:spcAft>
              <a:buClr>
                <a:srgbClr val="00B050"/>
              </a:buClr>
            </a:pPr>
            <a:r>
              <a:rPr lang="en-US" sz="2100" b="1" dirty="0" smtClean="0">
                <a:solidFill>
                  <a:srgbClr val="FF0000"/>
                </a:solidFill>
              </a:rPr>
              <a:t>Grants and Subsidies from outside agencies</a:t>
            </a:r>
          </a:p>
          <a:p>
            <a:pPr marL="285750" indent="-285750">
              <a:spcAft>
                <a:spcPts val="0"/>
              </a:spcAft>
              <a:buClr>
                <a:srgbClr val="00B050"/>
              </a:buClr>
              <a:buFont typeface="Wingdings 3" panose="05040102010807070707" pitchFamily="18" charset="2"/>
              <a:buChar char=""/>
            </a:pPr>
            <a:r>
              <a:rPr lang="en-US" sz="2100" dirty="0" smtClean="0"/>
              <a:t>There is a wide range of grants and </a:t>
            </a:r>
            <a:r>
              <a:rPr lang="en-US" sz="2100" dirty="0" err="1" smtClean="0"/>
              <a:t>subsidised</a:t>
            </a:r>
            <a:r>
              <a:rPr lang="en-US" sz="2100" dirty="0" smtClean="0"/>
              <a:t> loans available to </a:t>
            </a:r>
            <a:r>
              <a:rPr lang="en-US" sz="2100" dirty="0"/>
              <a:t>UK </a:t>
            </a:r>
            <a:r>
              <a:rPr lang="en-US" sz="2100" dirty="0" smtClean="0"/>
              <a:t>businesses</a:t>
            </a:r>
            <a:r>
              <a:rPr lang="en-US" sz="2100" dirty="0"/>
              <a:t>. </a:t>
            </a:r>
            <a:r>
              <a:rPr lang="en-US" sz="2100" dirty="0" smtClean="0"/>
              <a:t>The Government </a:t>
            </a:r>
            <a:r>
              <a:rPr lang="en-US" sz="2100" dirty="0"/>
              <a:t>offers </a:t>
            </a:r>
            <a:r>
              <a:rPr lang="en-US" sz="2100" dirty="0" smtClean="0"/>
              <a:t>these to support </a:t>
            </a:r>
            <a:r>
              <a:rPr lang="en-US" sz="2100" dirty="0"/>
              <a:t>business </a:t>
            </a:r>
            <a:r>
              <a:rPr lang="en-US" sz="2100" dirty="0" smtClean="0"/>
              <a:t>expansion, to </a:t>
            </a:r>
            <a:r>
              <a:rPr lang="en-US" sz="2100" dirty="0"/>
              <a:t>provide funding </a:t>
            </a:r>
            <a:r>
              <a:rPr lang="en-US" sz="2100" dirty="0" smtClean="0"/>
              <a:t>for researching </a:t>
            </a:r>
            <a:r>
              <a:rPr lang="en-US" sz="2100" dirty="0"/>
              <a:t>and </a:t>
            </a:r>
            <a:r>
              <a:rPr lang="en-US" sz="2100" dirty="0" smtClean="0"/>
              <a:t>developing </a:t>
            </a:r>
            <a:r>
              <a:rPr lang="en-US" sz="2100" dirty="0"/>
              <a:t>new products, </a:t>
            </a:r>
            <a:r>
              <a:rPr lang="en-US" sz="2100" dirty="0" smtClean="0"/>
              <a:t>to assist businesses in buying new premises or improving existing properties.</a:t>
            </a:r>
            <a:endParaRPr lang="en-US" sz="2100" dirty="0"/>
          </a:p>
          <a:p>
            <a:pPr marL="285750" indent="-285750">
              <a:spcAft>
                <a:spcPts val="0"/>
              </a:spcAft>
              <a:buClr>
                <a:srgbClr val="00B050"/>
              </a:buClr>
              <a:buFont typeface="Wingdings 3" panose="05040102010807070707" pitchFamily="18" charset="2"/>
              <a:buChar char=""/>
            </a:pPr>
            <a:r>
              <a:rPr lang="en-US" sz="2100" dirty="0" smtClean="0"/>
              <a:t>Government Grants will usually only cover a proportion of the total costs of a start-up or an expansion</a:t>
            </a:r>
            <a:r>
              <a:rPr lang="en-US" sz="2100" dirty="0"/>
              <a:t>. There is </a:t>
            </a:r>
            <a:r>
              <a:rPr lang="en-US" sz="2100" dirty="0" smtClean="0"/>
              <a:t>also likely to </a:t>
            </a:r>
            <a:r>
              <a:rPr lang="en-US" sz="2100" dirty="0"/>
              <a:t>be a great deal of competition from other </a:t>
            </a:r>
            <a:r>
              <a:rPr lang="en-US" sz="2100" dirty="0" smtClean="0"/>
              <a:t>businesses for these </a:t>
            </a:r>
            <a:r>
              <a:rPr lang="en-US" sz="2100" dirty="0"/>
              <a:t>and there is usually a fixed </a:t>
            </a:r>
            <a:r>
              <a:rPr lang="en-US" sz="2100" dirty="0" smtClean="0"/>
              <a:t>amount of </a:t>
            </a:r>
            <a:r>
              <a:rPr lang="en-US" sz="2100" dirty="0"/>
              <a:t>money </a:t>
            </a:r>
            <a:r>
              <a:rPr lang="en-US" sz="2100" dirty="0" smtClean="0"/>
              <a:t>available </a:t>
            </a:r>
            <a:r>
              <a:rPr lang="en-US" sz="2100" dirty="0"/>
              <a:t>under most </a:t>
            </a:r>
            <a:r>
              <a:rPr lang="en-US" sz="2100" dirty="0" smtClean="0"/>
              <a:t>grant schemes.</a:t>
            </a:r>
          </a:p>
          <a:p>
            <a:pPr marL="285750" indent="-285750">
              <a:spcAft>
                <a:spcPts val="0"/>
              </a:spcAft>
              <a:buClr>
                <a:srgbClr val="00B050"/>
              </a:buClr>
              <a:buFont typeface="Wingdings 3" panose="05040102010807070707" pitchFamily="18" charset="2"/>
              <a:buChar char=""/>
            </a:pPr>
            <a:r>
              <a:rPr lang="en-US" sz="2100" dirty="0" smtClean="0"/>
              <a:t>However</a:t>
            </a:r>
            <a:r>
              <a:rPr lang="en-US" sz="2100" dirty="0"/>
              <a:t>. </a:t>
            </a:r>
            <a:r>
              <a:rPr lang="en-US" sz="2100" dirty="0" smtClean="0"/>
              <a:t>The major </a:t>
            </a:r>
            <a:r>
              <a:rPr lang="en-US" sz="2100" dirty="0"/>
              <a:t>advantage of government grants is that </a:t>
            </a:r>
            <a:r>
              <a:rPr lang="en-US" sz="2100" dirty="0" smtClean="0"/>
              <a:t>entrepreneurs and businesses </a:t>
            </a:r>
            <a:r>
              <a:rPr lang="en-US" sz="2100" dirty="0"/>
              <a:t>do not have </a:t>
            </a:r>
            <a:r>
              <a:rPr lang="en-US" sz="2100" dirty="0" smtClean="0"/>
              <a:t>to </a:t>
            </a:r>
            <a:r>
              <a:rPr lang="en-US" sz="2100" dirty="0"/>
              <a:t>repay them as long as they </a:t>
            </a:r>
            <a:r>
              <a:rPr lang="en-US" sz="2100" dirty="0" smtClean="0"/>
              <a:t>meet any conditions </a:t>
            </a:r>
            <a:r>
              <a:rPr lang="en-US" sz="2100" dirty="0"/>
              <a:t>under which the grant was given</a:t>
            </a:r>
            <a:r>
              <a:rPr lang="en-US" sz="2100" dirty="0" smtClean="0"/>
              <a:t>.</a:t>
            </a:r>
          </a:p>
        </p:txBody>
      </p:sp>
      <p:graphicFrame>
        <p:nvGraphicFramePr>
          <p:cNvPr id="7" name="Table 6"/>
          <p:cNvGraphicFramePr>
            <a:graphicFrameLocks noGrp="1"/>
          </p:cNvGraphicFramePr>
          <p:nvPr>
            <p:extLst/>
          </p:nvPr>
        </p:nvGraphicFramePr>
        <p:xfrm>
          <a:off x="7124378" y="1124744"/>
          <a:ext cx="1696094" cy="5400600"/>
        </p:xfrm>
        <a:graphic>
          <a:graphicData uri="http://schemas.openxmlformats.org/drawingml/2006/table">
            <a:tbl>
              <a:tblPr firstRow="1" firstCol="1" lastRow="1" lastCol="1" bandRow="1" bandCol="1">
                <a:tableStyleId>{2D5ABB26-0587-4C30-8999-92F81FD0307C}</a:tableStyleId>
              </a:tblPr>
              <a:tblGrid>
                <a:gridCol w="1696094"/>
              </a:tblGrid>
              <a:tr h="367755">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32845">
                <a:tc>
                  <a:txBody>
                    <a:bodyPr/>
                    <a:lstStyle/>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Before 2003 all students at university in UK were subsidised.</a:t>
                      </a:r>
                    </a:p>
                    <a:p>
                      <a:pPr marL="177800" indent="-177800" algn="l">
                        <a:spcAft>
                          <a:spcPts val="600"/>
                        </a:spcAft>
                        <a:buFontTx/>
                        <a:buBlip>
                          <a:blip r:embed="rId3"/>
                        </a:buBlip>
                      </a:pPr>
                      <a:r>
                        <a:rPr lang="en-US" sz="1460" baseline="0" dirty="0" smtClean="0">
                          <a:solidFill>
                            <a:schemeClr val="tx1"/>
                          </a:solidFill>
                          <a:effectLst/>
                          <a:latin typeface="Arial" pitchFamily="34" charset="0"/>
                          <a:ea typeface="Times New Roman"/>
                          <a:cs typeface="Arial" pitchFamily="34" charset="0"/>
                        </a:rPr>
                        <a:t>Grants can be for employing specific workers, location, emissions reduction, health and safety, or not over farming.</a:t>
                      </a:r>
                      <a:endParaRPr lang="en-GB" sz="146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60" baseline="0" dirty="0" smtClean="0">
                          <a:solidFill>
                            <a:srgbClr val="FF0000"/>
                          </a:solidFill>
                          <a:effectLst/>
                          <a:latin typeface="Arial" pitchFamily="34" charset="0"/>
                          <a:ea typeface="Times New Roman"/>
                          <a:cs typeface="Arial" pitchFamily="34" charset="0"/>
                        </a:rPr>
                        <a:t>The conditions are easily met with standard business practice.</a:t>
                      </a:r>
                    </a:p>
                    <a:p>
                      <a:pPr marL="177800" indent="-177800" algn="l">
                        <a:spcAft>
                          <a:spcPts val="600"/>
                        </a:spcAft>
                        <a:buFontTx/>
                        <a:buBlip>
                          <a:blip r:embed="rId3"/>
                        </a:buBlip>
                      </a:pPr>
                      <a:r>
                        <a:rPr lang="en-US" sz="1460" baseline="0" dirty="0" smtClean="0">
                          <a:solidFill>
                            <a:schemeClr val="tx1"/>
                          </a:solidFill>
                          <a:effectLst/>
                          <a:latin typeface="Arial" pitchFamily="34" charset="0"/>
                          <a:ea typeface="Times New Roman"/>
                          <a:cs typeface="Arial" pitchFamily="34" charset="0"/>
                        </a:rPr>
                        <a:t>Grants do not just come from the government.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2565514883"/>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6797255" cy="3600986"/>
          </a:xfrm>
          <a:prstGeom prst="rect">
            <a:avLst/>
          </a:prstGeom>
        </p:spPr>
        <p:txBody>
          <a:bodyPr wrap="square">
            <a:spAutoFit/>
          </a:bodyPr>
          <a:lstStyle/>
          <a:p>
            <a:pPr marL="457200" indent="-457200">
              <a:buClr>
                <a:srgbClr val="00B050"/>
              </a:buClr>
              <a:buFont typeface="Wingdings 3" panose="05040102010807070707" pitchFamily="18" charset="2"/>
              <a:buChar char=""/>
            </a:pPr>
            <a:r>
              <a:rPr lang="en-GB" sz="1900" dirty="0" smtClean="0"/>
              <a:t>There are various grants available to businesses for purposes </a:t>
            </a:r>
            <a:r>
              <a:rPr lang="en-US" sz="1900" dirty="0" smtClean="0"/>
              <a:t>such as start-ups and </a:t>
            </a:r>
            <a:r>
              <a:rPr lang="en-US" sz="1900" dirty="0"/>
              <a:t>expansion from the European Union, </a:t>
            </a:r>
            <a:r>
              <a:rPr lang="en-US" sz="1900" dirty="0" smtClean="0"/>
              <a:t>the UK </a:t>
            </a:r>
            <a:r>
              <a:rPr lang="en-GB" sz="1900" dirty="0" smtClean="0"/>
              <a:t>government and other agencies within the UK. An estimated 4500</a:t>
            </a:r>
            <a:r>
              <a:rPr lang="en-GB" sz="1900" dirty="0"/>
              <a:t> </a:t>
            </a:r>
            <a:r>
              <a:rPr lang="en-US" sz="1900" dirty="0" smtClean="0"/>
              <a:t>grants </a:t>
            </a:r>
            <a:r>
              <a:rPr lang="en-US" sz="1900" dirty="0"/>
              <a:t>and financial </a:t>
            </a:r>
            <a:r>
              <a:rPr lang="en-US" sz="1900" dirty="0" smtClean="0"/>
              <a:t>programs </a:t>
            </a:r>
            <a:r>
              <a:rPr lang="en-US" sz="1900" dirty="0"/>
              <a:t>are </a:t>
            </a:r>
            <a:r>
              <a:rPr lang="en-US" sz="1900" dirty="0" smtClean="0"/>
              <a:t>available </a:t>
            </a:r>
            <a:r>
              <a:rPr lang="en-US" sz="1900" dirty="0"/>
              <a:t>to</a:t>
            </a:r>
            <a:r>
              <a:rPr lang="en-US" sz="1900" i="1" dirty="0"/>
              <a:t> </a:t>
            </a:r>
            <a:r>
              <a:rPr lang="en-US" sz="1900" dirty="0"/>
              <a:t>UK </a:t>
            </a:r>
            <a:r>
              <a:rPr lang="en-US" sz="1900" dirty="0" smtClean="0"/>
              <a:t>organisations amounting </a:t>
            </a:r>
            <a:r>
              <a:rPr lang="en-US" sz="1900" dirty="0"/>
              <a:t>to a </a:t>
            </a:r>
            <a:r>
              <a:rPr lang="en-US" sz="1900" dirty="0" smtClean="0"/>
              <a:t>potential total </a:t>
            </a:r>
            <a:r>
              <a:rPr lang="en-US" sz="1900" dirty="0"/>
              <a:t>value of </a:t>
            </a:r>
            <a:r>
              <a:rPr lang="en-US" sz="1900" dirty="0" smtClean="0">
                <a:latin typeface="Arial" panose="020B0604020202020204" pitchFamily="34" charset="0"/>
                <a:cs typeface="Arial" panose="020B0604020202020204" pitchFamily="34" charset="0"/>
              </a:rPr>
              <a:t>£</a:t>
            </a:r>
            <a:r>
              <a:rPr lang="en-US" sz="1900" dirty="0" smtClean="0"/>
              <a:t>50,000m.</a:t>
            </a:r>
          </a:p>
          <a:p>
            <a:pPr marL="457200" indent="-457200">
              <a:buClr>
                <a:srgbClr val="00B050"/>
              </a:buClr>
              <a:buFont typeface="Wingdings 3" panose="05040102010807070707" pitchFamily="18" charset="2"/>
              <a:buChar char=""/>
            </a:pPr>
            <a:r>
              <a:rPr lang="en-US" sz="1900" dirty="0" smtClean="0"/>
              <a:t>Benefits:</a:t>
            </a:r>
          </a:p>
          <a:p>
            <a:pPr marL="571500" indent="-285750">
              <a:spcAft>
                <a:spcPts val="0"/>
              </a:spcAft>
              <a:buClr>
                <a:srgbClr val="00B050"/>
              </a:buClr>
              <a:buFont typeface="Arial" panose="020B0604020202020204" pitchFamily="34" charset="0"/>
              <a:buChar char="•"/>
            </a:pPr>
            <a:r>
              <a:rPr lang="en-US" sz="1900" dirty="0" smtClean="0"/>
              <a:t>These grants and subsidies usually do not have to be repaid.</a:t>
            </a:r>
          </a:p>
          <a:p>
            <a:pPr marL="285750" indent="-285750">
              <a:spcAft>
                <a:spcPts val="0"/>
              </a:spcAft>
              <a:buClr>
                <a:srgbClr val="00B050"/>
              </a:buClr>
              <a:buFont typeface="Wingdings 3" panose="05040102010807070707" pitchFamily="18" charset="2"/>
              <a:buChar char=""/>
            </a:pPr>
            <a:r>
              <a:rPr lang="en-US" sz="1900" dirty="0" smtClean="0"/>
              <a:t>However</a:t>
            </a:r>
            <a:r>
              <a:rPr lang="en-US" sz="1900" dirty="0"/>
              <a:t>:</a:t>
            </a:r>
          </a:p>
          <a:p>
            <a:pPr marL="571500" indent="-285750">
              <a:spcAft>
                <a:spcPts val="0"/>
              </a:spcAft>
              <a:buClr>
                <a:srgbClr val="00B050"/>
              </a:buClr>
              <a:buFont typeface="Arial" panose="020B0604020202020204" pitchFamily="34" charset="0"/>
              <a:buChar char="•"/>
            </a:pPr>
            <a:r>
              <a:rPr lang="en-US" sz="1900" dirty="0" smtClean="0"/>
              <a:t>They are often given with ‘strings attached’ e.g. the firm must locate in a particular area.</a:t>
            </a:r>
          </a:p>
        </p:txBody>
      </p:sp>
      <p:pic>
        <p:nvPicPr>
          <p:cNvPr id="2050" name="Picture 2" descr="http://image.slidesharecdn.com/ukgrantsgbi2010-12645453831187-phpapp02/95/uk-grants-grant-for-business-investment-20-728.jpg?cb=1264523820"/>
          <p:cNvPicPr>
            <a:picLocks noChangeAspect="1" noChangeArrowheads="1"/>
          </p:cNvPicPr>
          <p:nvPr/>
        </p:nvPicPr>
        <p:blipFill rotWithShape="1">
          <a:blip r:embed="rId3">
            <a:extLst>
              <a:ext uri="{28A0092B-C50C-407E-A947-70E740481C1C}">
                <a14:useLocalDpi xmlns:a14="http://schemas.microsoft.com/office/drawing/2010/main" val="0"/>
              </a:ext>
            </a:extLst>
          </a:blip>
          <a:srcRect l="14884" t="27983" r="12425" b="19402"/>
          <a:stretch/>
        </p:blipFill>
        <p:spPr bwMode="auto">
          <a:xfrm>
            <a:off x="3707904" y="4684721"/>
            <a:ext cx="3240360" cy="1912631"/>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www.njpp.org/assets/images/uploads/monthly-volume-of-subsidies-w-EOA-bar-chart-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679" y="4685413"/>
            <a:ext cx="3192411" cy="1889776"/>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nvPr>
        </p:nvGraphicFramePr>
        <p:xfrm>
          <a:off x="7124378" y="1124744"/>
          <a:ext cx="1696094" cy="5400600"/>
        </p:xfrm>
        <a:graphic>
          <a:graphicData uri="http://schemas.openxmlformats.org/drawingml/2006/table">
            <a:tbl>
              <a:tblPr firstRow="1" firstCol="1" lastRow="1" lastCol="1" bandRow="1" bandCol="1">
                <a:tableStyleId>{2D5ABB26-0587-4C30-8999-92F81FD0307C}</a:tableStyleId>
              </a:tblPr>
              <a:tblGrid>
                <a:gridCol w="1696094"/>
              </a:tblGrid>
              <a:tr h="367755">
                <a:tc>
                  <a:txBody>
                    <a:bodyPr/>
                    <a:lstStyle/>
                    <a:p>
                      <a:pPr>
                        <a:spcAft>
                          <a:spcPts val="0"/>
                        </a:spcAft>
                      </a:pPr>
                      <a:endParaRPr lang="en-GB" sz="146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032845">
                <a:tc>
                  <a:txBody>
                    <a:bodyPr/>
                    <a:lstStyle/>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Before 2003 all students at university in UK were subsidised.</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can be for employing specific workers, location, emissions reduction, health and safety, or not over farming.</a:t>
                      </a:r>
                      <a:endParaRPr lang="en-GB" sz="146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5"/>
                        </a:buBlip>
                      </a:pPr>
                      <a:r>
                        <a:rPr lang="en-GB" sz="1460" baseline="0" dirty="0" smtClean="0">
                          <a:solidFill>
                            <a:srgbClr val="FF0000"/>
                          </a:solidFill>
                          <a:effectLst/>
                          <a:latin typeface="Arial" pitchFamily="34" charset="0"/>
                          <a:ea typeface="Times New Roman"/>
                          <a:cs typeface="Arial" pitchFamily="34" charset="0"/>
                        </a:rPr>
                        <a:t>The conditions are easily met with standard business practice.</a:t>
                      </a:r>
                    </a:p>
                    <a:p>
                      <a:pPr marL="177800" indent="-177800" algn="l">
                        <a:spcAft>
                          <a:spcPts val="600"/>
                        </a:spcAft>
                        <a:buFontTx/>
                        <a:buBlip>
                          <a:blip r:embed="rId5"/>
                        </a:buBlip>
                      </a:pPr>
                      <a:r>
                        <a:rPr lang="en-US" sz="1460" baseline="0" dirty="0" smtClean="0">
                          <a:solidFill>
                            <a:schemeClr val="tx1"/>
                          </a:solidFill>
                          <a:effectLst/>
                          <a:latin typeface="Arial" pitchFamily="34" charset="0"/>
                          <a:ea typeface="Times New Roman"/>
                          <a:cs typeface="Arial" pitchFamily="34" charset="0"/>
                        </a:rPr>
                        <a:t>Grants do not just come from the government.</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49389" y="1151409"/>
            <a:ext cx="1495480" cy="33337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345258793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496622" cy="5246052"/>
          </a:xfrm>
          <a:prstGeom prst="rect">
            <a:avLst/>
          </a:prstGeom>
        </p:spPr>
        <p:txBody>
          <a:bodyPr wrap="square">
            <a:spAutoFit/>
          </a:bodyPr>
          <a:lstStyle/>
          <a:p>
            <a:pPr>
              <a:spcAft>
                <a:spcPts val="0"/>
              </a:spcAft>
              <a:buClr>
                <a:srgbClr val="00B050"/>
              </a:buClr>
            </a:pPr>
            <a:r>
              <a:rPr lang="en-US" sz="1970" b="1" dirty="0" smtClean="0">
                <a:solidFill>
                  <a:srgbClr val="FF0000"/>
                </a:solidFill>
              </a:rPr>
              <a:t>Micro-finance</a:t>
            </a:r>
            <a:endParaRPr lang="en-US" sz="1970" b="1" dirty="0">
              <a:solidFill>
                <a:srgbClr val="FF0000"/>
              </a:solidFill>
            </a:endParaRPr>
          </a:p>
          <a:p>
            <a:pPr marL="342900" indent="-342900">
              <a:spcAft>
                <a:spcPts val="0"/>
              </a:spcAft>
              <a:buClr>
                <a:srgbClr val="00B050"/>
              </a:buClr>
              <a:buFont typeface="Wingdings 3" panose="05040102010807070707" pitchFamily="18" charset="2"/>
              <a:buChar char=""/>
            </a:pPr>
            <a:r>
              <a:rPr lang="en-US" sz="1970" dirty="0" smtClean="0"/>
              <a:t>In many low-income developing countries, traditional commercial banks have been very unwilling to lend to poor people – even if they wanted the finance to set up an enterprise. Banks did not lend because:</a:t>
            </a:r>
          </a:p>
          <a:p>
            <a:pPr marL="571500" indent="-285750">
              <a:spcAft>
                <a:spcPts val="0"/>
              </a:spcAft>
              <a:buClr>
                <a:srgbClr val="00B050"/>
              </a:buClr>
              <a:buFont typeface="Arial" panose="020B0604020202020204" pitchFamily="34" charset="0"/>
              <a:buChar char="•"/>
            </a:pPr>
            <a:r>
              <a:rPr lang="en-US" sz="1970" dirty="0" smtClean="0"/>
              <a:t>The size of the loans required by poor customers – perhaps a few dollars – means that the bank could not make a profit from the loans.</a:t>
            </a:r>
          </a:p>
          <a:p>
            <a:pPr marL="571500" indent="-285750">
              <a:spcAft>
                <a:spcPts val="0"/>
              </a:spcAft>
              <a:buClr>
                <a:srgbClr val="00B050"/>
              </a:buClr>
              <a:buFont typeface="Arial" panose="020B0604020202020204" pitchFamily="34" charset="0"/>
              <a:buChar char="•"/>
            </a:pPr>
            <a:r>
              <a:rPr lang="en-US" sz="1970" dirty="0" smtClean="0"/>
              <a:t>The poorer groups in society often have no asset to act as ‘security’ for loans – banks are usually not prepared to take the risks by lending without some form of security (assets they can sell is the firm cannot repay)</a:t>
            </a:r>
          </a:p>
          <a:p>
            <a:pPr marL="342900" indent="-342900">
              <a:spcAft>
                <a:spcPts val="0"/>
              </a:spcAft>
              <a:buClr>
                <a:srgbClr val="00B050"/>
              </a:buClr>
              <a:buFont typeface="Wingdings 3" panose="05040102010807070707" pitchFamily="18" charset="2"/>
              <a:buChar char=""/>
            </a:pPr>
            <a:r>
              <a:rPr lang="en-US" sz="1970" dirty="0" smtClean="0"/>
              <a:t>Specialist institutions have been set up in most developing countries to meet the financial needs of poor people especially poor entrepreneurs. The most famous of these is the </a:t>
            </a:r>
            <a:r>
              <a:rPr lang="en-US" sz="1970" dirty="0" err="1" smtClean="0"/>
              <a:t>Grameen</a:t>
            </a:r>
            <a:r>
              <a:rPr lang="en-US" sz="1970" dirty="0" smtClean="0"/>
              <a:t> Bank of </a:t>
            </a:r>
            <a:br>
              <a:rPr lang="en-US" sz="1970" dirty="0" smtClean="0"/>
            </a:br>
            <a:r>
              <a:rPr lang="en-US" sz="1970" dirty="0" smtClean="0"/>
              <a:t>Bangladesh. These institutions, including postal savings </a:t>
            </a:r>
            <a:br>
              <a:rPr lang="en-US" sz="1970" dirty="0" smtClean="0"/>
            </a:br>
            <a:r>
              <a:rPr lang="en-US" sz="1970" dirty="0" smtClean="0"/>
              <a:t>banks, finance cooperatives, </a:t>
            </a:r>
            <a:r>
              <a:rPr lang="en-US" sz="1970" dirty="0"/>
              <a:t>development </a:t>
            </a:r>
            <a:r>
              <a:rPr lang="en-US" sz="1970" dirty="0" smtClean="0"/>
              <a:t>banks and </a:t>
            </a:r>
            <a:br>
              <a:rPr lang="en-US" sz="1970" dirty="0" smtClean="0"/>
            </a:br>
            <a:r>
              <a:rPr lang="en-US" sz="1970" dirty="0" smtClean="0"/>
              <a:t>credit unions, focus on lending small sums of money to </a:t>
            </a:r>
            <a:br>
              <a:rPr lang="en-US" sz="1970" dirty="0" smtClean="0"/>
            </a:br>
            <a:r>
              <a:rPr lang="en-US" sz="1970" dirty="0" smtClean="0"/>
              <a:t>people – hence the term </a:t>
            </a:r>
            <a:r>
              <a:rPr lang="en-US" sz="1970" b="1" dirty="0" smtClean="0">
                <a:solidFill>
                  <a:srgbClr val="FF0000"/>
                </a:solidFill>
              </a:rPr>
              <a:t>micro-finance</a:t>
            </a:r>
            <a:r>
              <a:rPr lang="en-US" sz="1970" dirty="0" smtClean="0"/>
              <a:t> or micro credit.</a:t>
            </a:r>
          </a:p>
        </p:txBody>
      </p:sp>
      <p:pic>
        <p:nvPicPr>
          <p:cNvPr id="1026" name="Picture 2" descr="http://centerforfinancialinclusionblog.files.wordpress.com/2012/06/grameen-bank-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1310" y="5234507"/>
            <a:ext cx="1699162" cy="1290837"/>
          </a:xfrm>
          <a:prstGeom prst="rect">
            <a:avLst/>
          </a:prstGeom>
          <a:effectLst>
            <a:outerShdw blurRad="1651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1520208973"/>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3850" y="1124744"/>
            <a:ext cx="8496622" cy="5478423"/>
          </a:xfrm>
          <a:prstGeom prst="rect">
            <a:avLst/>
          </a:prstGeom>
        </p:spPr>
        <p:txBody>
          <a:bodyPr wrap="square">
            <a:spAutoFit/>
          </a:bodyPr>
          <a:lstStyle/>
          <a:p>
            <a:pPr>
              <a:spcAft>
                <a:spcPts val="0"/>
              </a:spcAft>
              <a:buClr>
                <a:srgbClr val="00B050"/>
              </a:buClr>
            </a:pPr>
            <a:r>
              <a:rPr lang="en-US" sz="1750" b="1" dirty="0" smtClean="0">
                <a:solidFill>
                  <a:srgbClr val="0070C0"/>
                </a:solidFill>
              </a:rPr>
              <a:t>Case Study</a:t>
            </a:r>
            <a:endParaRPr lang="en-US" sz="1750" b="1" dirty="0">
              <a:solidFill>
                <a:srgbClr val="0070C0"/>
              </a:solidFill>
            </a:endParaRPr>
          </a:p>
          <a:p>
            <a:pPr marL="342900" indent="-342900">
              <a:spcAft>
                <a:spcPts val="0"/>
              </a:spcAft>
              <a:buClr>
                <a:srgbClr val="00B050"/>
              </a:buClr>
              <a:buFont typeface="Wingdings 3" panose="05040102010807070707" pitchFamily="18" charset="2"/>
              <a:buChar char=""/>
            </a:pPr>
            <a:r>
              <a:rPr lang="en-US" sz="1750" dirty="0" smtClean="0">
                <a:solidFill>
                  <a:srgbClr val="0070C0"/>
                </a:solidFill>
              </a:rPr>
              <a:t>Parveen Baji lives in Pakistan. She has 9 children and she used to ask neighbours for food to help feed them all. All it took to turn Parveen’s life around was a $70 loan from the Kashf Foundation. The loan allowed her to start a jewellery making business which quickly took off. Now she owns a restaurant and a catering business that employs eight people. She has repaid the original loan and interest on it. She is able to pay for her children to go to high school and college. ‘Micro-finance </a:t>
            </a:r>
            <a:r>
              <a:rPr lang="en-US" sz="1750" dirty="0">
                <a:solidFill>
                  <a:srgbClr val="0070C0"/>
                </a:solidFill>
              </a:rPr>
              <a:t>has changed my life’ </a:t>
            </a:r>
            <a:r>
              <a:rPr lang="en-US" sz="1750" dirty="0" smtClean="0">
                <a:solidFill>
                  <a:srgbClr val="0070C0"/>
                </a:solidFill>
              </a:rPr>
              <a:t>Parveen says.</a:t>
            </a:r>
          </a:p>
          <a:p>
            <a:pPr>
              <a:spcAft>
                <a:spcPts val="0"/>
              </a:spcAft>
              <a:buClr>
                <a:srgbClr val="00B050"/>
              </a:buClr>
            </a:pPr>
            <a:r>
              <a:rPr lang="en-US" sz="1750" b="1" dirty="0" smtClean="0">
                <a:solidFill>
                  <a:srgbClr val="FF0000"/>
                </a:solidFill>
              </a:rPr>
              <a:t>P7.2 – Task 07</a:t>
            </a:r>
            <a:r>
              <a:rPr lang="en-US" sz="1750" dirty="0" smtClean="0">
                <a:solidFill>
                  <a:srgbClr val="FF0000"/>
                </a:solidFill>
              </a:rPr>
              <a:t> - Read the case study above.</a:t>
            </a:r>
          </a:p>
          <a:p>
            <a:pPr marL="628650" indent="-342900">
              <a:spcAft>
                <a:spcPts val="0"/>
              </a:spcAft>
              <a:buClr>
                <a:srgbClr val="00B050"/>
              </a:buClr>
              <a:buFont typeface="+mj-lt"/>
              <a:buAutoNum type="alphaLcParenR"/>
            </a:pPr>
            <a:r>
              <a:rPr lang="en-US" sz="1750" dirty="0" smtClean="0">
                <a:solidFill>
                  <a:srgbClr val="FF0000"/>
                </a:solidFill>
              </a:rPr>
              <a:t>Why do you think that traditional banks would not lend Parveen money for her business?</a:t>
            </a:r>
          </a:p>
          <a:p>
            <a:pPr marL="628650" indent="-342900">
              <a:spcAft>
                <a:spcPts val="0"/>
              </a:spcAft>
              <a:buClr>
                <a:srgbClr val="00B050"/>
              </a:buClr>
              <a:buFont typeface="+mj-lt"/>
              <a:buAutoNum type="alphaLcParenR"/>
            </a:pPr>
            <a:r>
              <a:rPr lang="en-US" sz="1750" dirty="0" smtClean="0">
                <a:solidFill>
                  <a:srgbClr val="FF0000"/>
                </a:solidFill>
              </a:rPr>
              <a:t>Explain the benefits that this example of Micro-Finance has given to Parveen, her family and her country.</a:t>
            </a:r>
          </a:p>
          <a:p>
            <a:pPr>
              <a:spcAft>
                <a:spcPts val="0"/>
              </a:spcAft>
              <a:buClr>
                <a:srgbClr val="00B050"/>
              </a:buClr>
            </a:pPr>
            <a:r>
              <a:rPr lang="en-US" sz="1750" b="1" dirty="0" smtClean="0">
                <a:solidFill>
                  <a:srgbClr val="FF0000"/>
                </a:solidFill>
              </a:rPr>
              <a:t>P7.2 – Task 08</a:t>
            </a:r>
            <a:r>
              <a:rPr lang="en-US" sz="1750" dirty="0" smtClean="0">
                <a:solidFill>
                  <a:srgbClr val="FF0000"/>
                </a:solidFill>
              </a:rPr>
              <a:t> – Asser’s business expands</a:t>
            </a:r>
          </a:p>
          <a:p>
            <a:pPr marL="342900" indent="-342900">
              <a:spcAft>
                <a:spcPts val="0"/>
              </a:spcAft>
              <a:buClr>
                <a:srgbClr val="00B050"/>
              </a:buClr>
              <a:buFont typeface="Wingdings 3" panose="05040102010807070707" pitchFamily="18" charset="2"/>
              <a:buChar char=""/>
            </a:pPr>
            <a:r>
              <a:rPr lang="en-US" sz="1750" dirty="0" smtClean="0">
                <a:solidFill>
                  <a:srgbClr val="FF0000"/>
                </a:solidFill>
              </a:rPr>
              <a:t>Asser’s taxi business has now been operating for 2 years. He wants to expand by buying another taxi and employing 2 drivers on a shift system.</a:t>
            </a:r>
          </a:p>
          <a:p>
            <a:pPr marL="628650" indent="-342900">
              <a:spcAft>
                <a:spcPts val="0"/>
              </a:spcAft>
              <a:buClr>
                <a:srgbClr val="00B050"/>
              </a:buClr>
              <a:buFont typeface="+mj-lt"/>
              <a:buAutoNum type="alphaLcParenR"/>
            </a:pPr>
            <a:r>
              <a:rPr lang="en-US" sz="1750" dirty="0" smtClean="0">
                <a:solidFill>
                  <a:srgbClr val="FF0000"/>
                </a:solidFill>
              </a:rPr>
              <a:t>Explain to Asser the benefits of using the business profits to buy the taxi rather than taking out a business loan.</a:t>
            </a:r>
          </a:p>
          <a:p>
            <a:pPr marL="628650" indent="-342900">
              <a:spcAft>
                <a:spcPts val="0"/>
              </a:spcAft>
              <a:buClr>
                <a:srgbClr val="00B050"/>
              </a:buClr>
              <a:buFont typeface="+mj-lt"/>
              <a:buAutoNum type="alphaLcParenR"/>
            </a:pPr>
            <a:r>
              <a:rPr lang="en-US" sz="1750" dirty="0" smtClean="0">
                <a:solidFill>
                  <a:srgbClr val="FF0000"/>
                </a:solidFill>
              </a:rPr>
              <a:t>When would you advise Asser to take out a bank loan to expand his business?</a:t>
            </a:r>
          </a:p>
        </p:txBody>
      </p:sp>
      <p:sp>
        <p:nvSpPr>
          <p:cNvPr id="7" name="TextBox 6">
            <a:hlinkClick r:id="rId3" action="ppaction://hlinkfile"/>
          </p:cNvPr>
          <p:cNvSpPr txBox="1"/>
          <p:nvPr/>
        </p:nvSpPr>
        <p:spPr>
          <a:xfrm>
            <a:off x="8445236" y="5877272"/>
            <a:ext cx="375236" cy="707886"/>
          </a:xfrm>
          <a:prstGeom prst="rect">
            <a:avLst/>
          </a:prstGeom>
          <a:noFill/>
        </p:spPr>
        <p:txBody>
          <a:bodyPr wrap="square" rtlCol="0">
            <a:spAutoFit/>
          </a:bodyPr>
          <a:lstStyle/>
          <a:p>
            <a:r>
              <a:rPr lang="en-US" sz="4000" b="1" dirty="0" smtClean="0">
                <a:solidFill>
                  <a:srgbClr val="FF0000"/>
                </a:solidFill>
              </a:rPr>
              <a:t>?</a:t>
            </a:r>
            <a:endParaRPr lang="en-GB" b="1" dirty="0">
              <a:solidFill>
                <a:srgbClr val="FF0000"/>
              </a:solidFill>
            </a:endParaRPr>
          </a:p>
        </p:txBody>
      </p:sp>
      <p:sp>
        <p:nvSpPr>
          <p:cNvPr id="9"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126285565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3203847" y="3238289"/>
            <a:ext cx="2829403" cy="495025"/>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EXTERNAL SOURCES</a:t>
            </a:r>
            <a:endParaRPr lang="en-US" sz="2400" b="1" dirty="0">
              <a:latin typeface="Calibri" panose="020F0502020204030204" pitchFamily="34" charset="0"/>
            </a:endParaRPr>
          </a:p>
        </p:txBody>
      </p:sp>
      <p:grpSp>
        <p:nvGrpSpPr>
          <p:cNvPr id="10" name="Group 9"/>
          <p:cNvGrpSpPr/>
          <p:nvPr/>
        </p:nvGrpSpPr>
        <p:grpSpPr>
          <a:xfrm>
            <a:off x="6033250" y="3485803"/>
            <a:ext cx="2691111" cy="2031430"/>
            <a:chOff x="3693884" y="2793670"/>
            <a:chExt cx="3658515" cy="2765661"/>
          </a:xfrm>
        </p:grpSpPr>
        <p:sp>
          <p:nvSpPr>
            <p:cNvPr id="11" name="Rounded Rectangle 10"/>
            <p:cNvSpPr/>
            <p:nvPr/>
          </p:nvSpPr>
          <p:spPr>
            <a:xfrm>
              <a:off x="3893767" y="4496654"/>
              <a:ext cx="3458632" cy="106267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Sale of shares – limited companies</a:t>
              </a:r>
              <a:endParaRPr lang="en-US" sz="2400" dirty="0">
                <a:latin typeface="Calibri" panose="020F0502020204030204" pitchFamily="34" charset="0"/>
              </a:endParaRPr>
            </a:p>
          </p:txBody>
        </p:sp>
        <p:cxnSp>
          <p:nvCxnSpPr>
            <p:cNvPr id="12" name="Straight Arrow Connector 11"/>
            <p:cNvCxnSpPr>
              <a:stCxn id="9" idx="3"/>
              <a:endCxn id="11" idx="0"/>
            </p:cNvCxnSpPr>
            <p:nvPr/>
          </p:nvCxnSpPr>
          <p:spPr>
            <a:xfrm>
              <a:off x="3693884" y="2793670"/>
              <a:ext cx="1929199" cy="17029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033249" y="1805242"/>
            <a:ext cx="2691110" cy="1680560"/>
            <a:chOff x="5442660" y="1924975"/>
            <a:chExt cx="3578087" cy="4205072"/>
          </a:xfrm>
        </p:grpSpPr>
        <p:sp>
          <p:nvSpPr>
            <p:cNvPr id="14" name="Rounded Rectangle 13"/>
            <p:cNvSpPr/>
            <p:nvPr/>
          </p:nvSpPr>
          <p:spPr>
            <a:xfrm>
              <a:off x="6017248" y="1924975"/>
              <a:ext cx="3003499" cy="1075164"/>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Debentures</a:t>
              </a:r>
              <a:endParaRPr lang="en-US" sz="2400" dirty="0">
                <a:latin typeface="Calibri" panose="020F0502020204030204" pitchFamily="34" charset="0"/>
              </a:endParaRPr>
            </a:p>
          </p:txBody>
        </p:sp>
        <p:cxnSp>
          <p:nvCxnSpPr>
            <p:cNvPr id="15" name="Straight Arrow Connector 14"/>
            <p:cNvCxnSpPr>
              <a:stCxn id="9" idx="3"/>
              <a:endCxn id="14" idx="2"/>
            </p:cNvCxnSpPr>
            <p:nvPr/>
          </p:nvCxnSpPr>
          <p:spPr>
            <a:xfrm flipV="1">
              <a:off x="5442660" y="3000139"/>
              <a:ext cx="2076337" cy="31299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15448" y="1802068"/>
            <a:ext cx="2688399" cy="1683735"/>
            <a:chOff x="-2056029" y="5230348"/>
            <a:chExt cx="3848099" cy="2410060"/>
          </a:xfrm>
        </p:grpSpPr>
        <p:sp>
          <p:nvSpPr>
            <p:cNvPr id="17" name="Rounded Rectangle 16"/>
            <p:cNvSpPr/>
            <p:nvPr/>
          </p:nvSpPr>
          <p:spPr>
            <a:xfrm>
              <a:off x="-2056029" y="5230348"/>
              <a:ext cx="2400149" cy="62413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Bank Loans</a:t>
              </a:r>
              <a:endParaRPr lang="en-US" dirty="0">
                <a:latin typeface="Calibri" panose="020F0502020204030204" pitchFamily="34" charset="0"/>
              </a:endParaRPr>
            </a:p>
          </p:txBody>
        </p:sp>
        <p:cxnSp>
          <p:nvCxnSpPr>
            <p:cNvPr id="18" name="Straight Arrow Connector 17"/>
            <p:cNvCxnSpPr>
              <a:stCxn id="9" idx="1"/>
              <a:endCxn id="17" idx="2"/>
            </p:cNvCxnSpPr>
            <p:nvPr/>
          </p:nvCxnSpPr>
          <p:spPr>
            <a:xfrm flipH="1" flipV="1">
              <a:off x="-855954" y="5854483"/>
              <a:ext cx="2648024" cy="178592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515448" y="3485802"/>
            <a:ext cx="2829403" cy="2031430"/>
            <a:chOff x="2717522" y="2131609"/>
            <a:chExt cx="2954343" cy="3647175"/>
          </a:xfrm>
        </p:grpSpPr>
        <p:sp>
          <p:nvSpPr>
            <p:cNvPr id="20" name="Rounded Rectangle 19"/>
            <p:cNvSpPr/>
            <p:nvPr/>
          </p:nvSpPr>
          <p:spPr>
            <a:xfrm>
              <a:off x="2717522" y="4359414"/>
              <a:ext cx="2954343" cy="14193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Sell debts to debt factor</a:t>
              </a:r>
              <a:endParaRPr lang="en-US" sz="2400" dirty="0">
                <a:latin typeface="Calibri" panose="020F0502020204030204" pitchFamily="34" charset="0"/>
              </a:endParaRPr>
            </a:p>
          </p:txBody>
        </p:sp>
        <p:cxnSp>
          <p:nvCxnSpPr>
            <p:cNvPr id="21" name="Straight Arrow Connector 20"/>
            <p:cNvCxnSpPr>
              <a:stCxn id="9" idx="1"/>
              <a:endCxn id="20" idx="0"/>
            </p:cNvCxnSpPr>
            <p:nvPr/>
          </p:nvCxnSpPr>
          <p:spPr>
            <a:xfrm flipH="1">
              <a:off x="4194694" y="2131609"/>
              <a:ext cx="1329941" cy="22278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305303" y="1124744"/>
            <a:ext cx="7435049" cy="461665"/>
          </a:xfrm>
          <a:prstGeom prst="rect">
            <a:avLst/>
          </a:prstGeom>
          <a:noFill/>
        </p:spPr>
        <p:txBody>
          <a:bodyPr wrap="none" rtlCol="0">
            <a:spAutoFit/>
          </a:bodyPr>
          <a:lstStyle/>
          <a:p>
            <a:r>
              <a:rPr lang="en-US" sz="2400" b="1" dirty="0" smtClean="0"/>
              <a:t>Revision Summary – External Sources of Finance</a:t>
            </a:r>
            <a:endParaRPr lang="en-GB" sz="2400" b="1" dirty="0"/>
          </a:p>
        </p:txBody>
      </p:sp>
      <p:grpSp>
        <p:nvGrpSpPr>
          <p:cNvPr id="37" name="Group 36"/>
          <p:cNvGrpSpPr/>
          <p:nvPr/>
        </p:nvGrpSpPr>
        <p:grpSpPr>
          <a:xfrm>
            <a:off x="3203848" y="3733314"/>
            <a:ext cx="2829403" cy="2792029"/>
            <a:chOff x="2564001" y="834834"/>
            <a:chExt cx="2954343" cy="5012735"/>
          </a:xfrm>
        </p:grpSpPr>
        <p:sp>
          <p:nvSpPr>
            <p:cNvPr id="38" name="Rounded Rectangle 37"/>
            <p:cNvSpPr/>
            <p:nvPr/>
          </p:nvSpPr>
          <p:spPr>
            <a:xfrm>
              <a:off x="2564001" y="4359414"/>
              <a:ext cx="2954343" cy="148815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Grants and Subsidies from government</a:t>
              </a:r>
              <a:endParaRPr lang="en-US" sz="2400" dirty="0">
                <a:latin typeface="Calibri" panose="020F0502020204030204" pitchFamily="34" charset="0"/>
              </a:endParaRPr>
            </a:p>
          </p:txBody>
        </p:sp>
        <p:cxnSp>
          <p:nvCxnSpPr>
            <p:cNvPr id="39" name="Straight Arrow Connector 38"/>
            <p:cNvCxnSpPr>
              <a:stCxn id="9" idx="2"/>
              <a:endCxn id="38" idx="0"/>
            </p:cNvCxnSpPr>
            <p:nvPr/>
          </p:nvCxnSpPr>
          <p:spPr>
            <a:xfrm>
              <a:off x="4041172" y="834834"/>
              <a:ext cx="1" cy="352458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Rounded Rectangle 40"/>
          <p:cNvSpPr/>
          <p:nvPr/>
        </p:nvSpPr>
        <p:spPr>
          <a:xfrm>
            <a:off x="3491880" y="1803239"/>
            <a:ext cx="2249972" cy="475265"/>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Micro-Finance</a:t>
            </a:r>
            <a:endParaRPr lang="en-US" sz="2400" dirty="0">
              <a:latin typeface="Calibri" panose="020F0502020204030204" pitchFamily="34" charset="0"/>
            </a:endParaRPr>
          </a:p>
        </p:txBody>
      </p:sp>
      <p:cxnSp>
        <p:nvCxnSpPr>
          <p:cNvPr id="52" name="Straight Arrow Connector 51"/>
          <p:cNvCxnSpPr>
            <a:stCxn id="9" idx="0"/>
            <a:endCxn id="41" idx="2"/>
          </p:cNvCxnSpPr>
          <p:nvPr/>
        </p:nvCxnSpPr>
        <p:spPr>
          <a:xfrm flipH="1" flipV="1">
            <a:off x="4616866" y="2278504"/>
            <a:ext cx="1683" cy="9597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itle 2"/>
          <p:cNvSpPr>
            <a:spLocks noGrp="1"/>
          </p:cNvSpPr>
          <p:nvPr>
            <p:ph type="title"/>
          </p:nvPr>
        </p:nvSpPr>
        <p:spPr>
          <a:xfrm>
            <a:off x="70266" y="72008"/>
            <a:ext cx="8859452" cy="548680"/>
          </a:xfrm>
        </p:spPr>
        <p:txBody>
          <a:bodyPr>
            <a:noAutofit/>
          </a:bodyPr>
          <a:lstStyle/>
          <a:p>
            <a:r>
              <a:rPr lang="en-US" dirty="0" smtClean="0"/>
              <a:t>7.2 – Different Finance Sources</a:t>
            </a:r>
            <a:endParaRPr lang="en-GB" dirty="0"/>
          </a:p>
        </p:txBody>
      </p:sp>
    </p:spTree>
    <p:extLst>
      <p:ext uri="{BB962C8B-B14F-4D97-AF65-F5344CB8AC3E}">
        <p14:creationId xmlns:p14="http://schemas.microsoft.com/office/powerpoint/2010/main" val="423692794"/>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8856984" cy="625434"/>
          </a:xfrm>
        </p:spPr>
        <p:txBody>
          <a:bodyPr>
            <a:noAutofit/>
          </a:bodyPr>
          <a:lstStyle/>
          <a:p>
            <a:r>
              <a:rPr lang="en-GB" sz="3200" dirty="0" smtClean="0"/>
              <a:t>7.2 – How </a:t>
            </a:r>
            <a:r>
              <a:rPr lang="en-GB" sz="3200" dirty="0"/>
              <a:t>businesses make the </a:t>
            </a:r>
            <a:r>
              <a:rPr lang="en-GB" sz="3200" dirty="0" smtClean="0"/>
              <a:t>choice – Case Study</a:t>
            </a:r>
            <a:endParaRPr lang="en-GB" sz="3200" b="1" dirty="0" smtClean="0"/>
          </a:p>
        </p:txBody>
      </p:sp>
      <p:sp>
        <p:nvSpPr>
          <p:cNvPr id="8" name="Rectangle 7"/>
          <p:cNvSpPr/>
          <p:nvPr/>
        </p:nvSpPr>
        <p:spPr>
          <a:xfrm>
            <a:off x="323850" y="1124744"/>
            <a:ext cx="8496622" cy="5376857"/>
          </a:xfrm>
          <a:prstGeom prst="rect">
            <a:avLst/>
          </a:prstGeom>
        </p:spPr>
        <p:txBody>
          <a:bodyPr wrap="square">
            <a:spAutoFit/>
          </a:bodyPr>
          <a:lstStyle/>
          <a:p>
            <a:pPr>
              <a:spcAft>
                <a:spcPts val="0"/>
              </a:spcAft>
              <a:buClr>
                <a:srgbClr val="00B050"/>
              </a:buClr>
            </a:pPr>
            <a:r>
              <a:rPr lang="en-US" sz="2020" b="1" dirty="0" smtClean="0">
                <a:solidFill>
                  <a:srgbClr val="0070C0"/>
                </a:solidFill>
              </a:rPr>
              <a:t>Case Study example – choosing the right source of finance</a:t>
            </a:r>
            <a:endParaRPr lang="en-US" sz="2020" b="1" dirty="0">
              <a:solidFill>
                <a:srgbClr val="0070C0"/>
              </a:solidFill>
            </a:endParaRP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A sells fashion clothing. It needs $15,000 to decorate its shop. A new issue of shares would be the wrong choice, due to being too complicated, expensive to arrange and taking a long time -  the firm wants the shop decorated now!</a:t>
            </a:r>
          </a:p>
          <a:p>
            <a:pPr marL="342900" indent="-342900">
              <a:spcAft>
                <a:spcPts val="0"/>
              </a:spcAft>
              <a:buClr>
                <a:srgbClr val="00B050"/>
              </a:buClr>
              <a:buFont typeface="Wingdings 3" panose="05040102010807070707" pitchFamily="18" charset="2"/>
              <a:buChar char=""/>
            </a:pPr>
            <a:r>
              <a:rPr lang="en-US" sz="2020" dirty="0" smtClean="0">
                <a:solidFill>
                  <a:srgbClr val="0070C0"/>
                </a:solidFill>
              </a:rPr>
              <a:t>Company B owns 3 restaurants. It plans to take over another restaurant company and offers $5 million. Company B already has a bank loan.</a:t>
            </a:r>
          </a:p>
          <a:p>
            <a:pPr>
              <a:spcAft>
                <a:spcPts val="0"/>
              </a:spcAft>
              <a:buClr>
                <a:srgbClr val="00B050"/>
              </a:buClr>
            </a:pPr>
            <a:r>
              <a:rPr lang="en-US" sz="2020" b="1" dirty="0" smtClean="0">
                <a:solidFill>
                  <a:srgbClr val="FF0000"/>
                </a:solidFill>
              </a:rPr>
              <a:t>P7.2 – Task 09</a:t>
            </a:r>
            <a:r>
              <a:rPr lang="en-US" sz="2020" dirty="0" smtClean="0">
                <a:solidFill>
                  <a:srgbClr val="FF0000"/>
                </a:solidFill>
              </a:rPr>
              <a:t> - Read the case study above.</a:t>
            </a:r>
          </a:p>
          <a:p>
            <a:pPr marL="628650" indent="-342900">
              <a:spcAft>
                <a:spcPts val="0"/>
              </a:spcAft>
              <a:buClr>
                <a:srgbClr val="00B050"/>
              </a:buClr>
              <a:buFont typeface="+mj-lt"/>
              <a:buAutoNum type="alphaLcParenR"/>
            </a:pPr>
            <a:r>
              <a:rPr lang="en-US" sz="2020" dirty="0" smtClean="0">
                <a:solidFill>
                  <a:srgbClr val="FF0000"/>
                </a:solidFill>
              </a:rPr>
              <a:t>Advise company A on the sources of finance that would be suitable.</a:t>
            </a:r>
          </a:p>
          <a:p>
            <a:pPr marL="628650" indent="-342900">
              <a:spcAft>
                <a:spcPts val="0"/>
              </a:spcAft>
              <a:buClr>
                <a:srgbClr val="00B050"/>
              </a:buClr>
              <a:buFont typeface="+mj-lt"/>
              <a:buAutoNum type="alphaLcParenR"/>
            </a:pPr>
            <a:r>
              <a:rPr lang="en-US" sz="2020" dirty="0" smtClean="0">
                <a:solidFill>
                  <a:srgbClr val="FF0000"/>
                </a:solidFill>
              </a:rPr>
              <a:t>Advise company B </a:t>
            </a:r>
            <a:r>
              <a:rPr lang="en-US" sz="2020" dirty="0">
                <a:solidFill>
                  <a:srgbClr val="FF0000"/>
                </a:solidFill>
              </a:rPr>
              <a:t>on the sources of finance that would be suitable</a:t>
            </a:r>
            <a:r>
              <a:rPr lang="en-US" sz="2020" dirty="0" smtClean="0">
                <a:solidFill>
                  <a:srgbClr val="FF0000"/>
                </a:solidFill>
              </a:rPr>
              <a:t>.</a:t>
            </a:r>
          </a:p>
          <a:p>
            <a:pPr marL="628650" indent="-342900">
              <a:spcAft>
                <a:spcPts val="0"/>
              </a:spcAft>
              <a:buClr>
                <a:srgbClr val="00B050"/>
              </a:buClr>
              <a:buFont typeface="+mj-lt"/>
              <a:buAutoNum type="alphaLcParenR"/>
            </a:pPr>
            <a:r>
              <a:rPr lang="en-US" sz="2020" dirty="0" smtClean="0">
                <a:solidFill>
                  <a:srgbClr val="FF0000"/>
                </a:solidFill>
              </a:rPr>
              <a:t>In each case, which source of finance would be most suitable to use? Explain why you would chose this source rather than the other sources.</a:t>
            </a:r>
          </a:p>
          <a:p>
            <a:pPr marL="628650" indent="-342900">
              <a:spcAft>
                <a:spcPts val="0"/>
              </a:spcAft>
              <a:buClr>
                <a:srgbClr val="00B050"/>
              </a:buClr>
              <a:buFont typeface="+mj-lt"/>
              <a:buAutoNum type="alphaLcParenR"/>
            </a:pPr>
            <a:r>
              <a:rPr lang="en-US" sz="2020" dirty="0">
                <a:solidFill>
                  <a:srgbClr val="FF0000"/>
                </a:solidFill>
              </a:rPr>
              <a:t>In each case</a:t>
            </a:r>
            <a:r>
              <a:rPr lang="en-US" sz="2020" dirty="0" smtClean="0">
                <a:solidFill>
                  <a:srgbClr val="FF0000"/>
                </a:solidFill>
              </a:rPr>
              <a:t>, explain what other information would have been useful before giving your advice.</a:t>
            </a:r>
          </a:p>
        </p:txBody>
      </p:sp>
      <p:sp>
        <p:nvSpPr>
          <p:cNvPr id="7" name="TextBox 6">
            <a:hlinkClick r:id="rId3" action="ppaction://hlinkfile"/>
          </p:cNvPr>
          <p:cNvSpPr txBox="1"/>
          <p:nvPr/>
        </p:nvSpPr>
        <p:spPr>
          <a:xfrm>
            <a:off x="8395228" y="5961474"/>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50789257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124744"/>
            <a:ext cx="8640959" cy="3539430"/>
          </a:xfrm>
          <a:prstGeom prst="rect">
            <a:avLst/>
          </a:prstGeom>
        </p:spPr>
        <p:txBody>
          <a:bodyPr wrap="square">
            <a:spAutoFit/>
          </a:bodyPr>
          <a:lstStyle/>
          <a:p>
            <a:pPr>
              <a:spcAft>
                <a:spcPts val="0"/>
              </a:spcAft>
              <a:buClr>
                <a:srgbClr val="00B050"/>
              </a:buClr>
            </a:pPr>
            <a:r>
              <a:rPr lang="en-US" sz="1350" b="1" dirty="0" smtClean="0">
                <a:solidFill>
                  <a:srgbClr val="FF0000"/>
                </a:solidFill>
              </a:rPr>
              <a:t>Case Study Example</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 Sole trader could take on a partner to bring in extra capital – but could that partner start to take important decisions without the original owner’s position?</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 directors of a private limited company could decide to ‘go public’ and sell shares to the public. This could raise very large sums of money for the business but would the new shareholders own a controlling interest in the business?</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An existing PLC could arrange a new issue of shares,  but could these be bought by just one of two other companies who may put in a takeover bid?</a:t>
            </a:r>
          </a:p>
          <a:p>
            <a:pPr marL="285750" indent="-285750">
              <a:spcAft>
                <a:spcPts val="0"/>
              </a:spcAft>
              <a:buClr>
                <a:srgbClr val="00B050"/>
              </a:buClr>
              <a:buFont typeface="Wingdings 3" panose="05040102010807070707" pitchFamily="18" charset="2"/>
              <a:buChar char=""/>
            </a:pPr>
            <a:r>
              <a:rPr lang="en-US" sz="1350" dirty="0" smtClean="0">
                <a:solidFill>
                  <a:srgbClr val="FF0000"/>
                </a:solidFill>
              </a:rPr>
              <a:t>These problems could all be overcome by using loan finance.</a:t>
            </a:r>
          </a:p>
          <a:p>
            <a:pPr>
              <a:spcAft>
                <a:spcPts val="0"/>
              </a:spcAft>
              <a:buClr>
                <a:srgbClr val="00B050"/>
              </a:buClr>
            </a:pPr>
            <a:r>
              <a:rPr lang="en-US" sz="1350" b="1" dirty="0" smtClean="0">
                <a:solidFill>
                  <a:srgbClr val="FF0000"/>
                </a:solidFill>
              </a:rPr>
              <a:t>P7.2 – Task 10 - </a:t>
            </a:r>
            <a:r>
              <a:rPr lang="en-US" sz="1350" dirty="0" smtClean="0">
                <a:solidFill>
                  <a:srgbClr val="FF0000"/>
                </a:solidFill>
              </a:rPr>
              <a:t>Read the case study above.</a:t>
            </a:r>
          </a:p>
          <a:p>
            <a:pPr marL="342900" indent="-342900">
              <a:spcAft>
                <a:spcPts val="0"/>
              </a:spcAft>
              <a:buClr>
                <a:srgbClr val="00B050"/>
              </a:buClr>
              <a:buFont typeface="+mj-lt"/>
              <a:buAutoNum type="alphaLcParenR"/>
            </a:pPr>
            <a:r>
              <a:rPr lang="en-US" sz="1350" dirty="0" smtClean="0">
                <a:solidFill>
                  <a:srgbClr val="FF0000"/>
                </a:solidFill>
              </a:rPr>
              <a:t>Would you advise each of these three businesses to use loan capital instead of using the sources of finance outlines above? Explain your answer.</a:t>
            </a:r>
          </a:p>
          <a:p>
            <a:pPr marL="342900" indent="-342900">
              <a:spcAft>
                <a:spcPts val="0"/>
              </a:spcAft>
              <a:buClr>
                <a:srgbClr val="00B050"/>
              </a:buClr>
              <a:buFont typeface="+mj-lt"/>
              <a:buAutoNum type="alphaLcParenR"/>
            </a:pPr>
            <a:r>
              <a:rPr lang="en-US" sz="1350" dirty="0" smtClean="0">
                <a:solidFill>
                  <a:srgbClr val="FF0000"/>
                </a:solidFill>
              </a:rPr>
              <a:t>Consider all of these following for a private limited company needing finance. Using the table below and, for each type of need, fill in the gaps with:</a:t>
            </a:r>
          </a:p>
          <a:p>
            <a:pPr marL="738188" lvl="1" indent="-400050">
              <a:spcAft>
                <a:spcPts val="0"/>
              </a:spcAft>
              <a:buClr>
                <a:srgbClr val="00B050"/>
              </a:buClr>
              <a:buFont typeface="+mj-lt"/>
              <a:buAutoNum type="romanUcPeriod"/>
            </a:pPr>
            <a:r>
              <a:rPr lang="en-US" sz="1350" dirty="0" smtClean="0">
                <a:solidFill>
                  <a:srgbClr val="FF0000"/>
                </a:solidFill>
              </a:rPr>
              <a:t>What you consider could be the most suitable source of finance.</a:t>
            </a:r>
          </a:p>
          <a:p>
            <a:pPr marL="738188" lvl="1" indent="-400050">
              <a:spcAft>
                <a:spcPts val="0"/>
              </a:spcAft>
              <a:buClr>
                <a:srgbClr val="00B050"/>
              </a:buClr>
              <a:buFont typeface="+mj-lt"/>
              <a:buAutoNum type="romanUcPeriod"/>
            </a:pPr>
            <a:r>
              <a:rPr lang="en-US" sz="1350" dirty="0" smtClean="0">
                <a:solidFill>
                  <a:srgbClr val="FF0000"/>
                </a:solidFill>
              </a:rPr>
              <a:t>The reason for your choice.</a:t>
            </a:r>
          </a:p>
        </p:txBody>
      </p:sp>
      <p:graphicFrame>
        <p:nvGraphicFramePr>
          <p:cNvPr id="2" name="Table 1"/>
          <p:cNvGraphicFramePr>
            <a:graphicFrameLocks noGrp="1"/>
          </p:cNvGraphicFramePr>
          <p:nvPr>
            <p:extLst/>
          </p:nvPr>
        </p:nvGraphicFramePr>
        <p:xfrm>
          <a:off x="323528" y="4585672"/>
          <a:ext cx="8496624" cy="2011680"/>
        </p:xfrm>
        <a:graphic>
          <a:graphicData uri="http://schemas.openxmlformats.org/drawingml/2006/table">
            <a:tbl>
              <a:tblPr firstRow="1" bandRow="1">
                <a:tableStyleId>{5C22544A-7EE6-4342-B048-85BDC9FD1C3A}</a:tableStyleId>
              </a:tblPr>
              <a:tblGrid>
                <a:gridCol w="3888111"/>
                <a:gridCol w="2376264"/>
                <a:gridCol w="2232249"/>
              </a:tblGrid>
              <a:tr h="217506">
                <a:tc>
                  <a:txBody>
                    <a:bodyPr/>
                    <a:lstStyle/>
                    <a:p>
                      <a:r>
                        <a:rPr lang="en-US" sz="1200" dirty="0" smtClean="0">
                          <a:latin typeface="Arial" panose="020B0604020202020204" pitchFamily="34" charset="0"/>
                          <a:cs typeface="Arial" panose="020B0604020202020204" pitchFamily="34" charset="0"/>
                        </a:rPr>
                        <a:t>Need for Finance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Most suitable Source</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Reason for Choice</a:t>
                      </a:r>
                      <a:endParaRPr lang="en-GB" sz="1200" dirty="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Planned takeover of another business</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Temporary</a:t>
                      </a:r>
                      <a:r>
                        <a:rPr lang="en-US" sz="1200" baseline="0" dirty="0" smtClean="0">
                          <a:latin typeface="Arial" panose="020B0604020202020204" pitchFamily="34" charset="0"/>
                          <a:cs typeface="Arial" panose="020B0604020202020204" pitchFamily="34" charset="0"/>
                        </a:rPr>
                        <a:t> increase in inventories over the summer</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17506">
                <a:tc>
                  <a:txBody>
                    <a:bodyPr/>
                    <a:lstStyle/>
                    <a:p>
                      <a:r>
                        <a:rPr lang="en-US" sz="1200" dirty="0" smtClean="0">
                          <a:latin typeface="Arial" panose="020B0604020202020204" pitchFamily="34" charset="0"/>
                          <a:cs typeface="Arial" panose="020B0604020202020204" pitchFamily="34" charset="0"/>
                        </a:rPr>
                        <a:t>Purchase of a new car for the Chief Executive</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Research</a:t>
                      </a:r>
                      <a:r>
                        <a:rPr lang="en-US" sz="1200" baseline="0" dirty="0" smtClean="0">
                          <a:latin typeface="Arial" panose="020B0604020202020204" pitchFamily="34" charset="0"/>
                          <a:cs typeface="Arial" panose="020B0604020202020204" pitchFamily="34" charset="0"/>
                        </a:rPr>
                        <a:t> and Development of new product – to come on the market in 4 years time.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362509">
                <a:tc>
                  <a:txBody>
                    <a:bodyPr/>
                    <a:lstStyle/>
                    <a:p>
                      <a:r>
                        <a:rPr lang="en-US" sz="1200" dirty="0" smtClean="0">
                          <a:latin typeface="Arial" panose="020B0604020202020204" pitchFamily="34" charset="0"/>
                          <a:cs typeface="Arial" panose="020B0604020202020204" pitchFamily="34" charset="0"/>
                        </a:rPr>
                        <a:t>Cost of building modern factory requiring much less than the present one.</a:t>
                      </a:r>
                      <a:endParaRPr lang="en-GB" sz="1200" dirty="0">
                        <a:latin typeface="Arial" panose="020B0604020202020204" pitchFamily="34" charset="0"/>
                        <a:cs typeface="Arial" panose="020B0604020202020204" pitchFamily="34" charset="0"/>
                      </a:endParaRPr>
                    </a:p>
                  </a:txBody>
                  <a:tcPr/>
                </a:tc>
                <a:tc>
                  <a:txBody>
                    <a:bodyPr/>
                    <a:lstStyle/>
                    <a:p>
                      <a:endParaRPr lang="en-GB" sz="1200" b="1"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bl>
          </a:graphicData>
        </a:graphic>
      </p:graphicFrame>
      <p:sp>
        <p:nvSpPr>
          <p:cNvPr id="10" name="TextBox 9">
            <a:hlinkClick r:id="rId3" action="ppaction://hlinkfile"/>
          </p:cNvPr>
          <p:cNvSpPr txBox="1"/>
          <p:nvPr/>
        </p:nvSpPr>
        <p:spPr>
          <a:xfrm>
            <a:off x="8388424" y="3789040"/>
            <a:ext cx="497252" cy="707886"/>
          </a:xfrm>
          <a:prstGeom prst="rect">
            <a:avLst/>
          </a:prstGeom>
          <a:noFill/>
        </p:spPr>
        <p:txBody>
          <a:bodyPr wrap="none" rtlCol="0">
            <a:spAutoFit/>
          </a:bodyPr>
          <a:lstStyle/>
          <a:p>
            <a:r>
              <a:rPr lang="en-US" sz="4000" b="1" dirty="0" smtClean="0">
                <a:solidFill>
                  <a:srgbClr val="FF0000"/>
                </a:solidFill>
              </a:rPr>
              <a:t>?</a:t>
            </a:r>
            <a:endParaRPr lang="en-GB" b="1" dirty="0">
              <a:solidFill>
                <a:srgbClr val="FF0000"/>
              </a:solidFill>
            </a:endParaRPr>
          </a:p>
        </p:txBody>
      </p:sp>
      <p:sp>
        <p:nvSpPr>
          <p:cNvPr id="9" name="Title 1"/>
          <p:cNvSpPr>
            <a:spLocks noGrp="1"/>
          </p:cNvSpPr>
          <p:nvPr>
            <p:ph type="title"/>
          </p:nvPr>
        </p:nvSpPr>
        <p:spPr>
          <a:xfrm>
            <a:off x="107504" y="44624"/>
            <a:ext cx="8856984" cy="625434"/>
          </a:xfrm>
        </p:spPr>
        <p:txBody>
          <a:bodyPr>
            <a:noAutofit/>
          </a:bodyPr>
          <a:lstStyle/>
          <a:p>
            <a:r>
              <a:rPr lang="en-GB" sz="3200" dirty="0" smtClean="0"/>
              <a:t>7.2 – How </a:t>
            </a:r>
            <a:r>
              <a:rPr lang="en-GB" sz="3200" dirty="0"/>
              <a:t>businesses make the </a:t>
            </a:r>
            <a:r>
              <a:rPr lang="en-GB" sz="3200" dirty="0" smtClean="0"/>
              <a:t>choice – Case Study</a:t>
            </a:r>
            <a:endParaRPr lang="en-GB" sz="3200" b="1" dirty="0" smtClean="0"/>
          </a:p>
        </p:txBody>
      </p:sp>
    </p:spTree>
    <p:extLst>
      <p:ext uri="{BB962C8B-B14F-4D97-AF65-F5344CB8AC3E}">
        <p14:creationId xmlns:p14="http://schemas.microsoft.com/office/powerpoint/2010/main" val="2569315131"/>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669844" y="3417599"/>
            <a:ext cx="3078620" cy="1019513"/>
            <a:chOff x="3032937" y="2642608"/>
            <a:chExt cx="4001414" cy="636962"/>
          </a:xfrm>
        </p:grpSpPr>
        <p:sp>
          <p:nvSpPr>
            <p:cNvPr id="11" name="Rounded Rectangle 10"/>
            <p:cNvSpPr/>
            <p:nvPr/>
          </p:nvSpPr>
          <p:spPr>
            <a:xfrm>
              <a:off x="4495129" y="2642608"/>
              <a:ext cx="2539222" cy="636962"/>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400" dirty="0" smtClean="0">
                  <a:latin typeface="Calibri" panose="020F0502020204030204" pitchFamily="34" charset="0"/>
                </a:rPr>
                <a:t>Control Over the Business</a:t>
              </a:r>
              <a:endParaRPr lang="en-US" sz="2400" dirty="0">
                <a:latin typeface="Calibri" panose="020F0502020204030204" pitchFamily="34" charset="0"/>
              </a:endParaRPr>
            </a:p>
          </p:txBody>
        </p:sp>
        <p:cxnSp>
          <p:nvCxnSpPr>
            <p:cNvPr id="12" name="Straight Arrow Connector 11"/>
            <p:cNvCxnSpPr>
              <a:stCxn id="9" idx="3"/>
              <a:endCxn id="11" idx="1"/>
            </p:cNvCxnSpPr>
            <p:nvPr/>
          </p:nvCxnSpPr>
          <p:spPr>
            <a:xfrm>
              <a:off x="3032937" y="2888910"/>
              <a:ext cx="1462192" cy="721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544858" y="1963960"/>
            <a:ext cx="4187849" cy="1222581"/>
            <a:chOff x="3587695" y="2215125"/>
            <a:chExt cx="5568141" cy="3059120"/>
          </a:xfrm>
        </p:grpSpPr>
        <p:sp>
          <p:nvSpPr>
            <p:cNvPr id="14" name="Rounded Rectangle 13"/>
            <p:cNvSpPr/>
            <p:nvPr/>
          </p:nvSpPr>
          <p:spPr>
            <a:xfrm>
              <a:off x="6017320" y="2215125"/>
              <a:ext cx="3138516" cy="1498417"/>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Amount Required</a:t>
              </a:r>
              <a:endParaRPr lang="en-US" sz="2400" dirty="0">
                <a:latin typeface="Calibri" panose="020F0502020204030204" pitchFamily="34" charset="0"/>
              </a:endParaRPr>
            </a:p>
          </p:txBody>
        </p:sp>
        <p:cxnSp>
          <p:nvCxnSpPr>
            <p:cNvPr id="15" name="Straight Arrow Connector 14"/>
            <p:cNvCxnSpPr>
              <a:stCxn id="9" idx="0"/>
              <a:endCxn id="14" idx="1"/>
            </p:cNvCxnSpPr>
            <p:nvPr/>
          </p:nvCxnSpPr>
          <p:spPr>
            <a:xfrm flipV="1">
              <a:off x="3587695" y="2964333"/>
              <a:ext cx="2429625" cy="23099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395536" y="1844825"/>
            <a:ext cx="4149322" cy="1341718"/>
            <a:chOff x="-2403396" y="5230347"/>
            <a:chExt cx="5939223" cy="1920508"/>
          </a:xfrm>
        </p:grpSpPr>
        <p:sp>
          <p:nvSpPr>
            <p:cNvPr id="17" name="Rounded Rectangle 16"/>
            <p:cNvSpPr/>
            <p:nvPr/>
          </p:nvSpPr>
          <p:spPr>
            <a:xfrm>
              <a:off x="-2403396" y="5230347"/>
              <a:ext cx="3823366" cy="1343770"/>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Purpose and Period of Time Required</a:t>
              </a:r>
              <a:endParaRPr lang="en-US" dirty="0">
                <a:latin typeface="Calibri" panose="020F0502020204030204" pitchFamily="34" charset="0"/>
              </a:endParaRPr>
            </a:p>
          </p:txBody>
        </p:sp>
        <p:cxnSp>
          <p:nvCxnSpPr>
            <p:cNvPr id="18" name="Straight Arrow Connector 17"/>
            <p:cNvCxnSpPr>
              <a:stCxn id="9" idx="0"/>
              <a:endCxn id="17" idx="3"/>
            </p:cNvCxnSpPr>
            <p:nvPr/>
          </p:nvCxnSpPr>
          <p:spPr>
            <a:xfrm flipH="1" flipV="1">
              <a:off x="1419970" y="5902233"/>
              <a:ext cx="2115857" cy="124862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a:stCxn id="9" idx="1"/>
            <a:endCxn id="54" idx="3"/>
          </p:cNvCxnSpPr>
          <p:nvPr/>
        </p:nvCxnSpPr>
        <p:spPr>
          <a:xfrm flipH="1">
            <a:off x="2717515" y="3811827"/>
            <a:ext cx="702357" cy="26530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5303" y="1124743"/>
            <a:ext cx="8515169" cy="461665"/>
          </a:xfrm>
          <a:prstGeom prst="rect">
            <a:avLst/>
          </a:prstGeom>
          <a:noFill/>
        </p:spPr>
        <p:txBody>
          <a:bodyPr wrap="square" rtlCol="0">
            <a:spAutoFit/>
          </a:bodyPr>
          <a:lstStyle/>
          <a:p>
            <a:r>
              <a:rPr lang="en-US" sz="2400" b="1" dirty="0" smtClean="0"/>
              <a:t>Revision Summary – Factors Involved in the Decision</a:t>
            </a:r>
            <a:endParaRPr lang="en-GB" sz="2400" b="1" dirty="0"/>
          </a:p>
        </p:txBody>
      </p:sp>
      <p:sp>
        <p:nvSpPr>
          <p:cNvPr id="38" name="Rounded Rectangle 37"/>
          <p:cNvSpPr/>
          <p:nvPr/>
        </p:nvSpPr>
        <p:spPr>
          <a:xfrm>
            <a:off x="3217618" y="5294742"/>
            <a:ext cx="2654480" cy="77842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Status and Size of Business</a:t>
            </a:r>
            <a:endParaRPr lang="en-US" sz="2400" dirty="0">
              <a:latin typeface="Calibri" panose="020F0502020204030204" pitchFamily="34" charset="0"/>
            </a:endParaRPr>
          </a:p>
        </p:txBody>
      </p:sp>
      <p:cxnSp>
        <p:nvCxnSpPr>
          <p:cNvPr id="43" name="Straight Arrow Connector 42"/>
          <p:cNvCxnSpPr>
            <a:stCxn id="9" idx="2"/>
            <a:endCxn id="38" idx="0"/>
          </p:cNvCxnSpPr>
          <p:nvPr/>
        </p:nvCxnSpPr>
        <p:spPr>
          <a:xfrm>
            <a:off x="4544858" y="4437113"/>
            <a:ext cx="0" cy="85762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3419872" y="3186541"/>
            <a:ext cx="2249972" cy="1250572"/>
          </a:xfrm>
          <a:prstGeom prst="roundRect">
            <a:avLst/>
          </a:prstGeom>
          <a:solidFill>
            <a:srgbClr val="00B050"/>
          </a:solidFill>
          <a:ln>
            <a:headEnd type="triangle" w="med" len="med"/>
            <a:tailEnd type="triangle"/>
          </a:ln>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b="1" dirty="0" smtClean="0">
                <a:latin typeface="Calibri" panose="020F0502020204030204" pitchFamily="34" charset="0"/>
              </a:rPr>
              <a:t>CHOOSING SOURCES OF FINANCE</a:t>
            </a:r>
            <a:endParaRPr lang="en-US" sz="2400" b="1" dirty="0">
              <a:latin typeface="Calibri" panose="020F0502020204030204" pitchFamily="34" charset="0"/>
            </a:endParaRPr>
          </a:p>
        </p:txBody>
      </p:sp>
      <p:sp>
        <p:nvSpPr>
          <p:cNvPr id="54" name="Rounded Rectangle 53"/>
          <p:cNvSpPr/>
          <p:nvPr/>
        </p:nvSpPr>
        <p:spPr>
          <a:xfrm>
            <a:off x="395536" y="3789158"/>
            <a:ext cx="2321979" cy="575946"/>
          </a:xfrm>
          <a:prstGeom prst="roundRect">
            <a:avLst/>
          </a:prstGeom>
          <a:solidFill>
            <a:srgbClr val="F53939"/>
          </a:solidFill>
        </p:spPr>
        <p:style>
          <a:lnRef idx="2">
            <a:schemeClr val="accent1">
              <a:shade val="50000"/>
            </a:schemeClr>
          </a:lnRef>
          <a:fillRef idx="1">
            <a:schemeClr val="accent1"/>
          </a:fillRef>
          <a:effectRef idx="0">
            <a:schemeClr val="accent1"/>
          </a:effectRef>
          <a:fontRef idx="minor">
            <a:schemeClr val="lt1"/>
          </a:fontRef>
        </p:style>
        <p:txBody>
          <a:bodyPr rIns="0" rtlCol="0" anchor="ctr"/>
          <a:lstStyle/>
          <a:p>
            <a:pPr algn="ctr"/>
            <a:r>
              <a:rPr lang="en-US" sz="2400" dirty="0" smtClean="0">
                <a:latin typeface="Calibri" panose="020F0502020204030204" pitchFamily="34" charset="0"/>
              </a:rPr>
              <a:t>Risk and Gearing</a:t>
            </a:r>
            <a:endParaRPr lang="en-US" sz="2400" dirty="0">
              <a:latin typeface="Calibri" panose="020F0502020204030204" pitchFamily="34" charset="0"/>
            </a:endParaRPr>
          </a:p>
        </p:txBody>
      </p:sp>
      <p:sp>
        <p:nvSpPr>
          <p:cNvPr id="20" name="Title 1"/>
          <p:cNvSpPr>
            <a:spLocks noGrp="1"/>
          </p:cNvSpPr>
          <p:nvPr>
            <p:ph type="title"/>
          </p:nvPr>
        </p:nvSpPr>
        <p:spPr>
          <a:xfrm>
            <a:off x="107504" y="44624"/>
            <a:ext cx="8856984" cy="625434"/>
          </a:xfrm>
        </p:spPr>
        <p:txBody>
          <a:bodyPr>
            <a:noAutofit/>
          </a:bodyPr>
          <a:lstStyle/>
          <a:p>
            <a:r>
              <a:rPr lang="en-GB" sz="3200" dirty="0" smtClean="0"/>
              <a:t>7.2 – How </a:t>
            </a:r>
            <a:r>
              <a:rPr lang="en-GB" sz="3200" dirty="0"/>
              <a:t>businesses make the </a:t>
            </a:r>
            <a:r>
              <a:rPr lang="en-GB" sz="3200" dirty="0" smtClean="0"/>
              <a:t>choice – Revision</a:t>
            </a:r>
            <a:endParaRPr lang="en-GB" sz="3200" b="1" dirty="0" smtClean="0"/>
          </a:p>
        </p:txBody>
      </p:sp>
    </p:spTree>
    <p:extLst>
      <p:ext uri="{BB962C8B-B14F-4D97-AF65-F5344CB8AC3E}">
        <p14:creationId xmlns:p14="http://schemas.microsoft.com/office/powerpoint/2010/main" val="2877436138"/>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24644"/>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830" dirty="0" smtClean="0"/>
              <a:t>Not all business plans are the same, it depends on what kind of bank, how much money and the purpose of the plan. But generally there are things that should be included for a plan aimed at a bank:</a:t>
            </a:r>
            <a:endParaRPr lang="en-US" sz="1830" dirty="0"/>
          </a:p>
          <a:p>
            <a:pPr marL="633413" indent="-284163">
              <a:buClr>
                <a:srgbClr val="00B050"/>
              </a:buClr>
              <a:buFont typeface="Arial" panose="020B0604020202020204" pitchFamily="34" charset="0"/>
              <a:buChar char="•"/>
            </a:pPr>
            <a:r>
              <a:rPr lang="en-US" sz="1830" b="1" dirty="0" smtClean="0"/>
              <a:t>Identification </a:t>
            </a:r>
            <a:r>
              <a:rPr lang="en-US" sz="1830" b="1" dirty="0"/>
              <a:t>of a product or service </a:t>
            </a:r>
            <a:r>
              <a:rPr lang="en-US" sz="1830" dirty="0" smtClean="0"/>
              <a:t>– The manager will want to know what the company will sell, how it will sell it, to see if there is a demand or whether the market is already saturated. It is a pure judgement call on their behalf</a:t>
            </a:r>
            <a:r>
              <a:rPr lang="en-US" sz="1830" dirty="0"/>
              <a:t>.</a:t>
            </a:r>
            <a:endParaRPr lang="en-US" sz="1830" dirty="0"/>
          </a:p>
          <a:p>
            <a:pPr marL="633413" indent="-284163">
              <a:buClr>
                <a:srgbClr val="00B050"/>
              </a:buClr>
              <a:buFont typeface="Arial" panose="020B0604020202020204" pitchFamily="34" charset="0"/>
              <a:buChar char="•"/>
            </a:pPr>
            <a:r>
              <a:rPr lang="en-GB" sz="1830" b="1" dirty="0" smtClean="0"/>
              <a:t>The </a:t>
            </a:r>
            <a:r>
              <a:rPr lang="en-GB" sz="1830" b="1" dirty="0"/>
              <a:t>unique selling point</a:t>
            </a:r>
            <a:r>
              <a:rPr lang="en-GB" sz="1830" dirty="0"/>
              <a:t> </a:t>
            </a:r>
            <a:r>
              <a:rPr lang="en-GB" sz="1830" dirty="0" smtClean="0"/>
              <a:t>– called the USP, what will make your product or service different in a competitive market.</a:t>
            </a:r>
            <a:endParaRPr lang="en-GB" sz="1830" dirty="0"/>
          </a:p>
          <a:p>
            <a:pPr marL="633413" indent="-284163">
              <a:buClr>
                <a:srgbClr val="00B050"/>
              </a:buClr>
              <a:buFont typeface="Arial" panose="020B0604020202020204" pitchFamily="34" charset="0"/>
              <a:buChar char="•"/>
            </a:pPr>
            <a:r>
              <a:rPr lang="en-US" sz="1830" b="1" dirty="0" smtClean="0"/>
              <a:t>How </a:t>
            </a:r>
            <a:r>
              <a:rPr lang="en-US" sz="1830" b="1" dirty="0"/>
              <a:t>to protect a </a:t>
            </a:r>
            <a:r>
              <a:rPr lang="en-US" sz="1830" b="1" dirty="0" smtClean="0"/>
              <a:t>product/service</a:t>
            </a:r>
            <a:r>
              <a:rPr lang="en-US" sz="1830" dirty="0" smtClean="0"/>
              <a:t> – what thing shave you in place to help repay the loan, collateral, business experience, short and long term development plans for the business.</a:t>
            </a:r>
            <a:endParaRPr lang="en-US" sz="1830" dirty="0"/>
          </a:p>
          <a:p>
            <a:pPr marL="633413" indent="-284163">
              <a:buClr>
                <a:srgbClr val="00B050"/>
              </a:buClr>
              <a:buFont typeface="Arial" panose="020B0604020202020204" pitchFamily="34" charset="0"/>
              <a:buChar char="•"/>
            </a:pPr>
            <a:r>
              <a:rPr lang="en-GB" sz="1830" b="1" dirty="0" smtClean="0"/>
              <a:t>Prioritisation </a:t>
            </a:r>
            <a:r>
              <a:rPr lang="en-GB" sz="1830" b="1" dirty="0"/>
              <a:t>of business objectives </a:t>
            </a:r>
            <a:r>
              <a:rPr lang="en-GB" sz="1830" dirty="0" smtClean="0"/>
              <a:t>– They need to see how you will prioritise events within the business to reach that repayment aim, if it is not phrased professionally, they the company is not being professional.</a:t>
            </a:r>
            <a:endParaRPr lang="en-GB" sz="1830" dirty="0"/>
          </a:p>
          <a:p>
            <a:pPr marL="342900" indent="-342900">
              <a:buClr>
                <a:srgbClr val="00B050"/>
              </a:buClr>
              <a:buFont typeface="Wingdings 3" panose="05040102010807070707" pitchFamily="18" charset="2"/>
              <a:buChar char=""/>
            </a:pPr>
            <a:endParaRPr lang="en-GB" sz="1830" dirty="0"/>
          </a:p>
        </p:txBody>
      </p:sp>
      <p:sp>
        <p:nvSpPr>
          <p:cNvPr id="8" name="Title 2"/>
          <p:cNvSpPr>
            <a:spLocks noGrp="1"/>
          </p:cNvSpPr>
          <p:nvPr>
            <p:ph type="title"/>
          </p:nvPr>
        </p:nvSpPr>
        <p:spPr>
          <a:xfrm>
            <a:off x="70266" y="72008"/>
            <a:ext cx="8859452" cy="548680"/>
          </a:xfrm>
        </p:spPr>
        <p:txBody>
          <a:bodyPr>
            <a:noAutofit/>
          </a:bodyPr>
          <a:lstStyle/>
          <a:p>
            <a:r>
              <a:rPr lang="en-US" dirty="0" smtClean="0"/>
              <a:t>7.3 – What to put on a Business Plan</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548613857"/>
              </p:ext>
            </p:extLst>
          </p:nvPr>
        </p:nvGraphicFramePr>
        <p:xfrm>
          <a:off x="7236296" y="1052736"/>
          <a:ext cx="1584176" cy="554461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535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262">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would a bank manager trust you with so much money</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things will be in place to stop you running away with the money</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part the bank will play in the running of your company</a:t>
                      </a:r>
                      <a:endParaRPr lang="en-GB"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70% of businesses go broke in the first year</a:t>
                      </a:r>
                      <a:endParaRPr lang="en-GB" sz="13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much a bank will loan a business</a:t>
                      </a:r>
                      <a:endParaRPr lang="en-US" sz="13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Where does the bank get their money from</a:t>
                      </a:r>
                      <a:endParaRPr lang="en-US" sz="1300" baseline="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112256"/>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55312"/>
          </a:xfrm>
          <a:prstGeom prst="rect">
            <a:avLst/>
          </a:prstGeom>
        </p:spPr>
        <p:txBody>
          <a:bodyPr wrap="square">
            <a:spAutoFit/>
          </a:bodyPr>
          <a:lstStyle/>
          <a:p>
            <a:pPr marL="284163" indent="-284163">
              <a:buClr>
                <a:srgbClr val="00B050"/>
              </a:buClr>
              <a:buFont typeface="Arial" panose="020B0604020202020204" pitchFamily="34" charset="0"/>
              <a:buChar char="•"/>
            </a:pPr>
            <a:r>
              <a:rPr lang="en-US" b="1" dirty="0" smtClean="0"/>
              <a:t>Results </a:t>
            </a:r>
            <a:r>
              <a:rPr lang="en-US" b="1" dirty="0"/>
              <a:t>of market research that has been carried out including competitor analysis</a:t>
            </a:r>
            <a:r>
              <a:rPr lang="en-US" dirty="0"/>
              <a:t> </a:t>
            </a:r>
            <a:r>
              <a:rPr lang="en-US" dirty="0" smtClean="0"/>
              <a:t>-  you cannot ask for money unless you have evidence of the market, who the competitors are and how good they are and location of the business, just your say will not be enough.</a:t>
            </a:r>
            <a:endParaRPr lang="en-US" dirty="0"/>
          </a:p>
          <a:p>
            <a:pPr marL="284163" indent="-284163">
              <a:buClr>
                <a:srgbClr val="00B050"/>
              </a:buClr>
              <a:buFont typeface="Arial" panose="020B0604020202020204" pitchFamily="34" charset="0"/>
              <a:buChar char="•"/>
            </a:pPr>
            <a:r>
              <a:rPr lang="en-US" b="1" dirty="0" smtClean="0"/>
              <a:t>Identification </a:t>
            </a:r>
            <a:r>
              <a:rPr lang="en-US" b="1" dirty="0"/>
              <a:t>of financial requirements</a:t>
            </a:r>
            <a:r>
              <a:rPr lang="en-US" dirty="0"/>
              <a:t> (e.g. cash flow forecast, the sources of finance to approach) </a:t>
            </a:r>
            <a:r>
              <a:rPr lang="en-US" dirty="0" smtClean="0"/>
              <a:t>– banks only care about when they can get their money back, you will need to explain all your company’s financial interests before they can lend you money.</a:t>
            </a:r>
            <a:endParaRPr lang="en-US" dirty="0"/>
          </a:p>
          <a:p>
            <a:pPr marL="284163" indent="-284163">
              <a:buClr>
                <a:srgbClr val="00B050"/>
              </a:buClr>
              <a:buFont typeface="Arial" panose="020B0604020202020204" pitchFamily="34" charset="0"/>
              <a:buChar char="•"/>
            </a:pPr>
            <a:r>
              <a:rPr lang="en-US" b="1" dirty="0" smtClean="0"/>
              <a:t>Identification </a:t>
            </a:r>
            <a:r>
              <a:rPr lang="en-US" b="1" dirty="0"/>
              <a:t>of resource requirements</a:t>
            </a:r>
            <a:r>
              <a:rPr lang="en-US" dirty="0"/>
              <a:t> (e.g. finance, number of employees, skills of employees, premises requirements and location) </a:t>
            </a:r>
            <a:r>
              <a:rPr lang="en-US" dirty="0"/>
              <a:t>- They will want a projected or actual breakdown of your </a:t>
            </a:r>
            <a:r>
              <a:rPr lang="en-US" dirty="0" smtClean="0"/>
              <a:t>incomings </a:t>
            </a:r>
            <a:r>
              <a:rPr lang="en-US" dirty="0"/>
              <a:t>and </a:t>
            </a:r>
            <a:r>
              <a:rPr lang="en-US" dirty="0" smtClean="0"/>
              <a:t>outgoings, specifically to see where they breakeven point is and when they can get their money.</a:t>
            </a:r>
            <a:endParaRPr lang="en-US" dirty="0"/>
          </a:p>
          <a:p>
            <a:pPr>
              <a:buClr>
                <a:srgbClr val="00B050"/>
              </a:buClr>
            </a:pPr>
            <a:r>
              <a:rPr lang="en-US" b="1" dirty="0" smtClean="0">
                <a:solidFill>
                  <a:srgbClr val="FF0000"/>
                </a:solidFill>
              </a:rPr>
              <a:t>P7.3 - Task 11</a:t>
            </a:r>
            <a:r>
              <a:rPr lang="en-US" dirty="0" smtClean="0">
                <a:solidFill>
                  <a:srgbClr val="FF0000"/>
                </a:solidFill>
              </a:rPr>
              <a:t> – Describe with an example what </a:t>
            </a:r>
            <a:r>
              <a:rPr lang="en-US" dirty="0">
                <a:solidFill>
                  <a:srgbClr val="FF0000"/>
                </a:solidFill>
              </a:rPr>
              <a:t>a business plan can be used for and who may wish to see </a:t>
            </a:r>
            <a:r>
              <a:rPr lang="en-US" dirty="0" smtClean="0">
                <a:solidFill>
                  <a:srgbClr val="FF0000"/>
                </a:solidFill>
              </a:rPr>
              <a:t>one</a:t>
            </a:r>
            <a:r>
              <a:rPr lang="en-US" dirty="0">
                <a:solidFill>
                  <a:srgbClr val="FF0000"/>
                </a:solidFill>
              </a:rPr>
              <a:t> </a:t>
            </a:r>
            <a:r>
              <a:rPr lang="en-US" dirty="0" smtClean="0">
                <a:solidFill>
                  <a:srgbClr val="FF0000"/>
                </a:solidFill>
              </a:rPr>
              <a:t>and describe at least 4 additional things that should be on a plan and why.</a:t>
            </a:r>
            <a:endParaRPr lang="en-US"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7.3 – What to put on a Business Plan</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853479372"/>
              </p:ext>
            </p:extLst>
          </p:nvPr>
        </p:nvGraphicFramePr>
        <p:xfrm>
          <a:off x="7236296" y="1052736"/>
          <a:ext cx="1584176" cy="5544616"/>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65354">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262">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would a bank manager trust you with so much money</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things will be in place to stop you running away with the money</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part the bank will play in the running of your company</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70% of businesses go broke in the first year</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much a bank will loan a business</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Where does the bank get their money from</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512595"/>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LO7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93866"/>
          </a:xfrm>
          <a:prstGeom prst="rect">
            <a:avLst/>
          </a:prstGeom>
        </p:spPr>
        <p:txBody>
          <a:bodyPr wrap="square">
            <a:spAutoFit/>
          </a:bodyPr>
          <a:lstStyle/>
          <a:p>
            <a:r>
              <a:rPr lang="en-GB" sz="2800" b="1" dirty="0"/>
              <a:t>9 </a:t>
            </a:r>
            <a:r>
              <a:rPr lang="en-GB" sz="2800" dirty="0"/>
              <a:t>An overdraft is: </a:t>
            </a:r>
          </a:p>
          <a:p>
            <a:pPr marL="796925" indent="-398463">
              <a:buFont typeface="+mj-lt"/>
              <a:buAutoNum type="alphaUcPeriod"/>
            </a:pPr>
            <a:r>
              <a:rPr lang="en-US" sz="2800" dirty="0" smtClean="0"/>
              <a:t>a </a:t>
            </a:r>
            <a:r>
              <a:rPr lang="en-US" sz="2800" dirty="0"/>
              <a:t>long term, external source of finance </a:t>
            </a:r>
          </a:p>
          <a:p>
            <a:pPr marL="796925" indent="-398463">
              <a:buFont typeface="+mj-lt"/>
              <a:buAutoNum type="alphaUcPeriod"/>
            </a:pPr>
            <a:r>
              <a:rPr lang="en-US" sz="2800" dirty="0" smtClean="0"/>
              <a:t>a </a:t>
            </a:r>
            <a:r>
              <a:rPr lang="en-US" sz="2800" dirty="0"/>
              <a:t>long term, internal source of finance </a:t>
            </a:r>
          </a:p>
          <a:p>
            <a:pPr marL="796925" indent="-398463">
              <a:buFont typeface="+mj-lt"/>
              <a:buAutoNum type="alphaUcPeriod"/>
            </a:pPr>
            <a:r>
              <a:rPr lang="en-US" sz="2800" dirty="0" smtClean="0"/>
              <a:t>a </a:t>
            </a:r>
            <a:r>
              <a:rPr lang="en-US" sz="2800" dirty="0"/>
              <a:t>short term, external source of finance </a:t>
            </a:r>
          </a:p>
          <a:p>
            <a:pPr marL="796925" indent="-398463">
              <a:buFont typeface="+mj-lt"/>
              <a:buAutoNum type="alphaUcPeriod"/>
            </a:pPr>
            <a:r>
              <a:rPr lang="en-US" sz="2800" dirty="0" smtClean="0"/>
              <a:t>a </a:t>
            </a:r>
            <a:r>
              <a:rPr lang="en-US" sz="2800" dirty="0"/>
              <a:t>short term, internal source of finance </a:t>
            </a:r>
            <a:r>
              <a:rPr lang="en-US" sz="2800" dirty="0" smtClean="0"/>
              <a:t>	</a:t>
            </a:r>
            <a:r>
              <a:rPr lang="en-US" sz="2800" b="1" dirty="0" smtClean="0"/>
              <a:t>[</a:t>
            </a:r>
            <a:r>
              <a:rPr lang="en-US" sz="2800" b="1" dirty="0"/>
              <a:t>1] </a:t>
            </a:r>
            <a:endParaRPr lang="en-US" sz="2800" b="1" dirty="0" smtClean="0"/>
          </a:p>
          <a:p>
            <a:endParaRPr lang="en-US" sz="2800" b="1" dirty="0">
              <a:solidFill>
                <a:srgbClr val="FF0000"/>
              </a:solidFill>
            </a:endParaRPr>
          </a:p>
          <a:p>
            <a:r>
              <a:rPr lang="en-US" sz="2800" b="1" dirty="0"/>
              <a:t>13 </a:t>
            </a:r>
            <a:r>
              <a:rPr lang="en-US" sz="2800" dirty="0"/>
              <a:t>Interest rates in the UK rise. A UK manufacturer might be affected by this because: </a:t>
            </a:r>
          </a:p>
          <a:p>
            <a:pPr marL="796925" indent="-398463">
              <a:buFont typeface="+mj-lt"/>
              <a:buAutoNum type="alphaUcPeriod"/>
            </a:pPr>
            <a:r>
              <a:rPr lang="en-US" sz="2800" dirty="0" smtClean="0"/>
              <a:t>banks </a:t>
            </a:r>
            <a:r>
              <a:rPr lang="en-US" sz="2800" dirty="0"/>
              <a:t>will be less willing to issue loans </a:t>
            </a:r>
          </a:p>
          <a:p>
            <a:pPr marL="796925" indent="-398463">
              <a:buFont typeface="+mj-lt"/>
              <a:buAutoNum type="alphaUcPeriod"/>
            </a:pPr>
            <a:r>
              <a:rPr lang="en-US" sz="2800" dirty="0" smtClean="0"/>
              <a:t>borrowing </a:t>
            </a:r>
            <a:r>
              <a:rPr lang="en-US" sz="2800" dirty="0"/>
              <a:t>money will be more expensive </a:t>
            </a:r>
          </a:p>
          <a:p>
            <a:pPr marL="796925" indent="-398463">
              <a:buFont typeface="+mj-lt"/>
              <a:buAutoNum type="alphaUcPeriod"/>
            </a:pPr>
            <a:r>
              <a:rPr lang="en-US" sz="2800" dirty="0" smtClean="0"/>
              <a:t>raw </a:t>
            </a:r>
            <a:r>
              <a:rPr lang="en-US" sz="2800" dirty="0"/>
              <a:t>materials purchased from abroad will be cheaper </a:t>
            </a:r>
          </a:p>
          <a:p>
            <a:pPr marL="796925" indent="-398463">
              <a:buFont typeface="+mj-lt"/>
              <a:buAutoNum type="alphaUcPeriod"/>
            </a:pPr>
            <a:r>
              <a:rPr lang="en-US" sz="2800" dirty="0" smtClean="0"/>
              <a:t>more </a:t>
            </a:r>
            <a:r>
              <a:rPr lang="en-US" sz="2800" dirty="0"/>
              <a:t>tourists will visit the UK </a:t>
            </a:r>
            <a:r>
              <a:rPr lang="en-US" sz="2800" dirty="0" smtClean="0"/>
              <a:t>	</a:t>
            </a:r>
            <a:r>
              <a:rPr lang="en-US" sz="2800" b="1" dirty="0" smtClean="0"/>
              <a:t>[</a:t>
            </a:r>
            <a:r>
              <a:rPr lang="en-US" sz="2800" b="1" dirty="0"/>
              <a:t>1] </a:t>
            </a:r>
            <a:endParaRPr lang="en-US" sz="2800" dirty="0">
              <a:solidFill>
                <a:srgbClr val="FF0000"/>
              </a:solidFill>
            </a:endParaRPr>
          </a:p>
        </p:txBody>
      </p:sp>
      <p:sp>
        <p:nvSpPr>
          <p:cNvPr id="7" name="TextBox 6">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LO7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32311"/>
          </a:xfrm>
          <a:prstGeom prst="rect">
            <a:avLst/>
          </a:prstGeom>
        </p:spPr>
        <p:txBody>
          <a:bodyPr wrap="square">
            <a:spAutoFit/>
          </a:bodyPr>
          <a:lstStyle/>
          <a:p>
            <a:pPr marL="515938" indent="-515938"/>
            <a:r>
              <a:rPr lang="en-US" sz="2250" b="1" dirty="0"/>
              <a:t>15 </a:t>
            </a:r>
            <a:r>
              <a:rPr lang="en-US" sz="2250" dirty="0"/>
              <a:t>A partnership is owned by three brothers. The partnership goes bankrupt with debts of £30 000. According to the Partnership Act: </a:t>
            </a:r>
          </a:p>
          <a:p>
            <a:pPr marL="855663" indent="-515938" defTabSz="973138"/>
            <a:r>
              <a:rPr lang="en-US" sz="2250" b="1" dirty="0"/>
              <a:t>A </a:t>
            </a:r>
            <a:r>
              <a:rPr lang="en-US" sz="2250" dirty="0"/>
              <a:t>each brother is jointly and severally liable for the full £30 000 </a:t>
            </a:r>
          </a:p>
          <a:p>
            <a:pPr marL="855663" indent="-515938"/>
            <a:r>
              <a:rPr lang="en-US" sz="2250" b="1" dirty="0"/>
              <a:t>B </a:t>
            </a:r>
            <a:r>
              <a:rPr lang="en-US" sz="2250" dirty="0"/>
              <a:t>each brother is liable for only £10 000 of the debt </a:t>
            </a:r>
          </a:p>
          <a:p>
            <a:pPr marL="855663" indent="-515938"/>
            <a:r>
              <a:rPr lang="en-US" sz="2250" b="1" dirty="0"/>
              <a:t>C </a:t>
            </a:r>
            <a:r>
              <a:rPr lang="en-US" sz="2250" dirty="0"/>
              <a:t>the brothers do not have to repay the debt from personal funds </a:t>
            </a:r>
          </a:p>
          <a:p>
            <a:pPr marL="855663" indent="-515938"/>
            <a:r>
              <a:rPr lang="en-US" sz="2250" b="1" dirty="0"/>
              <a:t>D </a:t>
            </a:r>
            <a:r>
              <a:rPr lang="en-US" sz="2250" dirty="0"/>
              <a:t>the brothers would only lose the amount they have invested in the business </a:t>
            </a:r>
            <a:r>
              <a:rPr lang="en-US" sz="2250" dirty="0" smtClean="0"/>
              <a:t>	</a:t>
            </a:r>
            <a:r>
              <a:rPr lang="en-US" sz="2250" b="1" dirty="0" smtClean="0"/>
              <a:t>[</a:t>
            </a:r>
            <a:r>
              <a:rPr lang="en-US" sz="2250" b="1" dirty="0"/>
              <a:t>1] </a:t>
            </a:r>
            <a:endParaRPr lang="en-US" sz="2250" b="1" dirty="0" smtClean="0"/>
          </a:p>
          <a:p>
            <a:endParaRPr lang="en-US" sz="2250" b="1" dirty="0">
              <a:solidFill>
                <a:srgbClr val="FF0000"/>
              </a:solidFill>
            </a:endParaRPr>
          </a:p>
          <a:p>
            <a:r>
              <a:rPr lang="en-US" sz="2250" b="1" dirty="0"/>
              <a:t>16 </a:t>
            </a:r>
            <a:r>
              <a:rPr lang="en-US" sz="2250" dirty="0"/>
              <a:t>Which of the following is </a:t>
            </a:r>
            <a:r>
              <a:rPr lang="en-US" sz="2250" b="1" dirty="0"/>
              <a:t>not </a:t>
            </a:r>
            <a:r>
              <a:rPr lang="en-US" sz="2250" dirty="0"/>
              <a:t>a source of finance available to a sole trader? </a:t>
            </a:r>
          </a:p>
          <a:p>
            <a:pPr marL="796925" indent="-457200">
              <a:buFont typeface="+mj-lt"/>
              <a:buAutoNum type="alphaUcPeriod"/>
            </a:pPr>
            <a:r>
              <a:rPr lang="en-GB" sz="2250" dirty="0" smtClean="0"/>
              <a:t>Bank </a:t>
            </a:r>
            <a:r>
              <a:rPr lang="en-GB" sz="2250" dirty="0"/>
              <a:t>Loan </a:t>
            </a:r>
          </a:p>
          <a:p>
            <a:pPr marL="796925" indent="-457200">
              <a:buFont typeface="+mj-lt"/>
              <a:buAutoNum type="alphaUcPeriod"/>
            </a:pPr>
            <a:r>
              <a:rPr lang="en-GB" sz="2250" dirty="0" smtClean="0"/>
              <a:t>Crowd </a:t>
            </a:r>
            <a:r>
              <a:rPr lang="en-GB" sz="2250" dirty="0"/>
              <a:t>funding </a:t>
            </a:r>
          </a:p>
          <a:p>
            <a:pPr marL="796925" indent="-457200">
              <a:buFont typeface="+mj-lt"/>
              <a:buAutoNum type="alphaUcPeriod"/>
            </a:pPr>
            <a:r>
              <a:rPr lang="en-GB" sz="2250" dirty="0" smtClean="0"/>
              <a:t>Share </a:t>
            </a:r>
            <a:r>
              <a:rPr lang="en-GB" sz="2250" dirty="0"/>
              <a:t>issue </a:t>
            </a:r>
          </a:p>
          <a:p>
            <a:pPr marL="796925" indent="-457200">
              <a:buFont typeface="+mj-lt"/>
              <a:buAutoNum type="alphaUcPeriod"/>
            </a:pPr>
            <a:r>
              <a:rPr lang="en-GB" sz="2250" dirty="0" smtClean="0"/>
              <a:t>Venture </a:t>
            </a:r>
            <a:r>
              <a:rPr lang="en-GB" sz="2250" dirty="0"/>
              <a:t>capital </a:t>
            </a:r>
            <a:r>
              <a:rPr lang="en-GB" sz="2250" dirty="0" smtClean="0"/>
              <a:t>	</a:t>
            </a:r>
            <a:r>
              <a:rPr lang="en-GB" sz="2250" b="1" dirty="0" smtClean="0"/>
              <a:t>[</a:t>
            </a:r>
            <a:r>
              <a:rPr lang="en-GB" sz="2250" b="1" dirty="0"/>
              <a:t>1] </a:t>
            </a:r>
            <a:endParaRPr lang="en-US" sz="2250" dirty="0">
              <a:solidFill>
                <a:srgbClr val="FF0000"/>
              </a:solidFill>
            </a:endParaRP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175004457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2453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a:t>To implement a strategy a business will have a </a:t>
            </a:r>
            <a:r>
              <a:rPr lang="en-US" sz="2000" dirty="0" smtClean="0"/>
              <a:t>business </a:t>
            </a:r>
            <a:r>
              <a:rPr lang="en-US" sz="2000" dirty="0"/>
              <a:t>plan. </a:t>
            </a:r>
            <a:r>
              <a:rPr lang="en-US" sz="2000" dirty="0" smtClean="0"/>
              <a:t>A business </a:t>
            </a:r>
            <a:r>
              <a:rPr lang="en-US" sz="2000" dirty="0"/>
              <a:t>plan</a:t>
            </a:r>
            <a:r>
              <a:rPr lang="en-US" sz="2000" dirty="0" smtClean="0"/>
              <a:t> sets </a:t>
            </a:r>
            <a:r>
              <a:rPr lang="en-US" sz="2000" dirty="0"/>
              <a:t>the objectives and </a:t>
            </a:r>
            <a:r>
              <a:rPr lang="en-US" sz="2000" dirty="0" smtClean="0"/>
              <a:t>strategy </a:t>
            </a:r>
            <a:r>
              <a:rPr lang="en-US" sz="2000" dirty="0"/>
              <a:t>to be pursued. </a:t>
            </a:r>
            <a:r>
              <a:rPr lang="en-US" sz="2000" dirty="0" smtClean="0"/>
              <a:t>It then sets out in detail the actions that need to be taken to make the strategy work.</a:t>
            </a:r>
            <a:endParaRPr lang="en-US" sz="2000" dirty="0"/>
          </a:p>
          <a:p>
            <a:pPr marL="342900" indent="-342900">
              <a:buClr>
                <a:srgbClr val="00B050"/>
              </a:buClr>
              <a:buFont typeface="Wingdings 3" panose="05040102010807070707" pitchFamily="18" charset="2"/>
              <a:buChar char=""/>
            </a:pPr>
            <a:r>
              <a:rPr lang="en-US" sz="2000" dirty="0"/>
              <a:t>A </a:t>
            </a:r>
            <a:r>
              <a:rPr lang="en-US" sz="2000" dirty="0" smtClean="0"/>
              <a:t>plan sets out:</a:t>
            </a:r>
            <a:endParaRPr lang="en-US" sz="2000" dirty="0"/>
          </a:p>
          <a:p>
            <a:pPr marL="576263" indent="-292100">
              <a:buClr>
                <a:srgbClr val="00B050"/>
              </a:buClr>
              <a:buFont typeface="Arial" panose="020B0604020202020204" pitchFamily="34" charset="0"/>
              <a:buChar char="•"/>
            </a:pPr>
            <a:r>
              <a:rPr lang="en-US" sz="2000" dirty="0" smtClean="0"/>
              <a:t>The different tasks to be completed</a:t>
            </a:r>
            <a:endParaRPr lang="en-US" sz="2000" dirty="0"/>
          </a:p>
          <a:p>
            <a:pPr marL="576263" indent="-292100">
              <a:buClr>
                <a:srgbClr val="00B050"/>
              </a:buClr>
              <a:buFont typeface="Arial" panose="020B0604020202020204" pitchFamily="34" charset="0"/>
              <a:buChar char="•"/>
            </a:pPr>
            <a:r>
              <a:rPr lang="en-US" sz="2000" dirty="0" smtClean="0"/>
              <a:t>When </a:t>
            </a:r>
            <a:r>
              <a:rPr lang="en-US" sz="2000" dirty="0"/>
              <a:t>each one </a:t>
            </a:r>
            <a:r>
              <a:rPr lang="en-US" sz="2000" dirty="0" smtClean="0"/>
              <a:t>has </a:t>
            </a:r>
            <a:r>
              <a:rPr lang="en-US" sz="2000" dirty="0"/>
              <a:t>to be completed by</a:t>
            </a:r>
          </a:p>
          <a:p>
            <a:pPr marL="576263" indent="-292100">
              <a:buClr>
                <a:srgbClr val="00B050"/>
              </a:buClr>
              <a:buFont typeface="Arial" panose="020B0604020202020204" pitchFamily="34" charset="0"/>
              <a:buChar char="•"/>
            </a:pPr>
            <a:r>
              <a:rPr lang="en-US" sz="2000" dirty="0" smtClean="0"/>
              <a:t>Who is responsible for that task</a:t>
            </a:r>
            <a:endParaRPr lang="en-US" sz="2000" dirty="0"/>
          </a:p>
          <a:p>
            <a:pPr marL="576263" indent="-292100">
              <a:buClr>
                <a:srgbClr val="00B050"/>
              </a:buClr>
              <a:buFont typeface="Arial" panose="020B0604020202020204" pitchFamily="34" charset="0"/>
              <a:buChar char="•"/>
            </a:pPr>
            <a:r>
              <a:rPr lang="en-US" sz="2000" dirty="0" smtClean="0"/>
              <a:t>What the budget is for that task</a:t>
            </a:r>
            <a:endParaRPr lang="en-US" sz="2000" dirty="0"/>
          </a:p>
          <a:p>
            <a:pPr marL="576263" indent="-292100">
              <a:buClr>
                <a:srgbClr val="00B050"/>
              </a:buClr>
              <a:buFont typeface="Arial" panose="020B0604020202020204" pitchFamily="34" charset="0"/>
              <a:buChar char="•"/>
            </a:pPr>
            <a:r>
              <a:rPr lang="en-US" sz="2000" dirty="0" smtClean="0"/>
              <a:t>What are the success criteria for each task.</a:t>
            </a:r>
            <a:endParaRPr lang="en-US" sz="2000" dirty="0"/>
          </a:p>
          <a:p>
            <a:pPr marL="342900" indent="-342900">
              <a:buClr>
                <a:srgbClr val="00B050"/>
              </a:buClr>
              <a:buFont typeface="Wingdings 3" panose="05040102010807070707" pitchFamily="18" charset="2"/>
              <a:buChar char=""/>
            </a:pPr>
            <a:r>
              <a:rPr lang="en-US" sz="2000" b="1" dirty="0"/>
              <a:t>The value of a business plan</a:t>
            </a:r>
          </a:p>
          <a:p>
            <a:pPr marL="342900" indent="-342900">
              <a:buClr>
                <a:srgbClr val="00B050"/>
              </a:buClr>
              <a:buFont typeface="Wingdings 3" panose="05040102010807070707" pitchFamily="18" charset="2"/>
              <a:buChar char=""/>
            </a:pPr>
            <a:r>
              <a:rPr lang="en-US" sz="2000" dirty="0"/>
              <a:t>To produce a plan managers must think </a:t>
            </a:r>
            <a:r>
              <a:rPr lang="en-US" sz="2000" dirty="0" smtClean="0"/>
              <a:t>carefully about what has </a:t>
            </a:r>
            <a:r>
              <a:rPr lang="en-US" sz="2000" dirty="0"/>
              <a:t>to be done. This in itself is useful </a:t>
            </a:r>
            <a:r>
              <a:rPr lang="en-US" sz="2000" dirty="0" smtClean="0"/>
              <a:t>as </a:t>
            </a:r>
            <a:r>
              <a:rPr lang="en-US" sz="2000" dirty="0"/>
              <a:t>it helps to share </a:t>
            </a:r>
            <a:r>
              <a:rPr lang="en-US" sz="2000" dirty="0" smtClean="0"/>
              <a:t>ideas and information and can help identify any potential problems. The </a:t>
            </a:r>
            <a:r>
              <a:rPr lang="en-US" sz="2000" dirty="0"/>
              <a:t>plan is then a way of coordinating all the different </a:t>
            </a:r>
            <a:r>
              <a:rPr lang="en-US" sz="2000" dirty="0" smtClean="0"/>
              <a:t>activities required to make the strategy successful.</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dirty="0" smtClean="0"/>
              <a:t>7.1 – Business Plans – Purpose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795756822"/>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51840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32453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2000" dirty="0" smtClean="0"/>
              <a:t>At </a:t>
            </a:r>
            <a:r>
              <a:rPr lang="en-US" sz="2000" dirty="0"/>
              <a:t>any moment the progress of the plan on be </a:t>
            </a:r>
            <a:r>
              <a:rPr lang="en-US" sz="2000" dirty="0" smtClean="0"/>
              <a:t>checked and if necessary </a:t>
            </a:r>
            <a:r>
              <a:rPr lang="en-US" sz="2000" dirty="0"/>
              <a:t>action can </a:t>
            </a:r>
            <a:r>
              <a:rPr lang="en-US" sz="2000" dirty="0" smtClean="0"/>
              <a:t>be </a:t>
            </a:r>
            <a:r>
              <a:rPr lang="en-US" sz="2000" dirty="0"/>
              <a:t>taken. </a:t>
            </a:r>
            <a:r>
              <a:rPr lang="en-US" sz="2000" dirty="0" smtClean="0"/>
              <a:t>Even </a:t>
            </a:r>
            <a:r>
              <a:rPr lang="en-US" sz="2000" dirty="0"/>
              <a:t>if things </a:t>
            </a:r>
            <a:r>
              <a:rPr lang="en-US" sz="2000" dirty="0" smtClean="0"/>
              <a:t>start </a:t>
            </a:r>
            <a:r>
              <a:rPr lang="en-US" sz="2000" dirty="0"/>
              <a:t>to go </a:t>
            </a:r>
            <a:r>
              <a:rPr lang="en-US" sz="2000" dirty="0" smtClean="0"/>
              <a:t>wrong having </a:t>
            </a:r>
            <a:r>
              <a:rPr lang="en-US" sz="2000" dirty="0"/>
              <a:t>a </a:t>
            </a:r>
            <a:r>
              <a:rPr lang="en-US" sz="2000" dirty="0" smtClean="0"/>
              <a:t>plan </a:t>
            </a:r>
            <a:r>
              <a:rPr lang="en-US" sz="2000" dirty="0"/>
              <a:t>is </a:t>
            </a:r>
            <a:r>
              <a:rPr lang="en-US" sz="2000" dirty="0" smtClean="0"/>
              <a:t>valuable because </a:t>
            </a:r>
            <a:r>
              <a:rPr lang="en-US" sz="2000" dirty="0"/>
              <a:t>managers </a:t>
            </a:r>
            <a:r>
              <a:rPr lang="en-US" sz="2000" dirty="0" smtClean="0"/>
              <a:t>can assess where they are compared to where they should be and can decide what to </a:t>
            </a:r>
            <a:r>
              <a:rPr lang="en-US" sz="2000" dirty="0"/>
              <a:t>do. Without a plan they may </a:t>
            </a:r>
            <a:r>
              <a:rPr lang="en-US" sz="2000" dirty="0" smtClean="0"/>
              <a:t>not </a:t>
            </a:r>
            <a:r>
              <a:rPr lang="en-US" sz="2000" dirty="0"/>
              <a:t>recognise </a:t>
            </a:r>
            <a:r>
              <a:rPr lang="en-US" sz="2000" dirty="0" smtClean="0"/>
              <a:t>things have gone wrong </a:t>
            </a:r>
            <a:r>
              <a:rPr lang="en-US" sz="2000" dirty="0"/>
              <a:t>until far too late.</a:t>
            </a:r>
          </a:p>
          <a:p>
            <a:pPr marL="342900" indent="-342900">
              <a:buClr>
                <a:srgbClr val="00B050"/>
              </a:buClr>
              <a:buFont typeface="Wingdings 3" panose="05040102010807070707" pitchFamily="18" charset="2"/>
              <a:buChar char=""/>
            </a:pPr>
            <a:r>
              <a:rPr lang="en-US" sz="2000" dirty="0"/>
              <a:t>The </a:t>
            </a:r>
            <a:r>
              <a:rPr lang="en-US" sz="2000" dirty="0" smtClean="0"/>
              <a:t>nature </a:t>
            </a:r>
            <a:r>
              <a:rPr lang="en-US" sz="2000" dirty="0"/>
              <a:t>of the plan will vary for a </a:t>
            </a:r>
            <a:r>
              <a:rPr lang="en-US" sz="2000" dirty="0" smtClean="0"/>
              <a:t>start-up business compared to </a:t>
            </a:r>
            <a:r>
              <a:rPr lang="en-US" sz="2000" dirty="0"/>
              <a:t>an established </a:t>
            </a:r>
            <a:r>
              <a:rPr lang="en-US" sz="2000" dirty="0" smtClean="0"/>
              <a:t>business due to limited experience, </a:t>
            </a:r>
            <a:r>
              <a:rPr lang="en-US" sz="2000" dirty="0"/>
              <a:t>similarly</a:t>
            </a:r>
            <a:r>
              <a:rPr lang="en-US" sz="2000" dirty="0" smtClean="0"/>
              <a:t>, it </a:t>
            </a:r>
            <a:r>
              <a:rPr lang="en-US" sz="2000" dirty="0"/>
              <a:t>will vary from a </a:t>
            </a:r>
            <a:r>
              <a:rPr lang="en-US" sz="2000" dirty="0" smtClean="0"/>
              <a:t>small business compared </a:t>
            </a:r>
            <a:r>
              <a:rPr lang="en-US" sz="2000" dirty="0"/>
              <a:t>to a big business in that the </a:t>
            </a:r>
            <a:r>
              <a:rPr lang="en-US" sz="2000" dirty="0" smtClean="0"/>
              <a:t>latter's plan is </a:t>
            </a:r>
            <a:r>
              <a:rPr lang="en-US" sz="2000" dirty="0"/>
              <a:t>likely to be more complex and involve more money, </a:t>
            </a:r>
            <a:r>
              <a:rPr lang="en-US" sz="2000" dirty="0" smtClean="0"/>
              <a:t>more products </a:t>
            </a:r>
            <a:r>
              <a:rPr lang="en-US" sz="2000" dirty="0"/>
              <a:t>and more </a:t>
            </a:r>
            <a:r>
              <a:rPr lang="en-US" sz="2000" dirty="0" smtClean="0"/>
              <a:t>markets.</a:t>
            </a:r>
          </a:p>
          <a:p>
            <a:pPr marL="342900" indent="-342900">
              <a:buClr>
                <a:srgbClr val="00B050"/>
              </a:buClr>
              <a:buFont typeface="Wingdings 3" panose="05040102010807070707" pitchFamily="18" charset="2"/>
              <a:buChar char=""/>
            </a:pPr>
            <a:r>
              <a:rPr lang="en-US" sz="2000" dirty="0" smtClean="0"/>
              <a:t>However</a:t>
            </a:r>
            <a:r>
              <a:rPr lang="en-US" sz="2000" dirty="0"/>
              <a:t>, for all </a:t>
            </a:r>
            <a:r>
              <a:rPr lang="en-US" sz="2000" dirty="0" smtClean="0"/>
              <a:t>these businesses, planning can help prevent mistakes by identifying difficulties early</a:t>
            </a:r>
            <a:r>
              <a:rPr lang="en-US" sz="2000" dirty="0"/>
              <a:t>, </a:t>
            </a:r>
            <a:r>
              <a:rPr lang="en-US" sz="2000" dirty="0" smtClean="0"/>
              <a:t>coordinating actions across departments </a:t>
            </a:r>
            <a:r>
              <a:rPr lang="en-US" sz="2000" dirty="0"/>
              <a:t>and helping </a:t>
            </a:r>
            <a:r>
              <a:rPr lang="en-US" sz="2000" dirty="0" smtClean="0"/>
              <a:t>take action quickly </a:t>
            </a:r>
            <a:r>
              <a:rPr lang="en-US" sz="2000" dirty="0"/>
              <a:t>to get back on track. </a:t>
            </a:r>
            <a:endParaRPr lang="en-US" sz="2000" dirty="0" smtClean="0"/>
          </a:p>
        </p:txBody>
      </p:sp>
      <p:sp>
        <p:nvSpPr>
          <p:cNvPr id="8" name="Title 2"/>
          <p:cNvSpPr>
            <a:spLocks noGrp="1"/>
          </p:cNvSpPr>
          <p:nvPr>
            <p:ph type="title"/>
          </p:nvPr>
        </p:nvSpPr>
        <p:spPr>
          <a:xfrm>
            <a:off x="70266" y="72008"/>
            <a:ext cx="8859452" cy="548680"/>
          </a:xfrm>
        </p:spPr>
        <p:txBody>
          <a:bodyPr>
            <a:noAutofit/>
          </a:bodyPr>
          <a:lstStyle/>
          <a:p>
            <a:r>
              <a:rPr lang="en-US" dirty="0" smtClean="0"/>
              <a:t>7.1 – Business Plans – Purpose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713369336"/>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85940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00" dirty="0" smtClean="0"/>
              <a:t>Therefor, writing a plan is designed to help a business:</a:t>
            </a:r>
          </a:p>
          <a:p>
            <a:pPr marL="568325" indent="-280988">
              <a:buClr>
                <a:srgbClr val="00B050"/>
              </a:buClr>
              <a:buFont typeface="Arial" panose="020B0604020202020204" pitchFamily="34" charset="0"/>
              <a:buChar char="•"/>
            </a:pPr>
            <a:r>
              <a:rPr lang="en-GB" sz="2000" dirty="0" smtClean="0"/>
              <a:t>Survive/avoid </a:t>
            </a:r>
            <a:r>
              <a:rPr lang="en-GB" sz="2000" dirty="0"/>
              <a:t>business </a:t>
            </a:r>
            <a:r>
              <a:rPr lang="en-GB" sz="2000" dirty="0" smtClean="0"/>
              <a:t>failure – through preparation, outlining success criteria, outlining risks and solutions and assigning tasks.</a:t>
            </a:r>
          </a:p>
          <a:p>
            <a:pPr marL="568325" indent="-280988">
              <a:buClr>
                <a:srgbClr val="00B050"/>
              </a:buClr>
              <a:buFont typeface="Arial" panose="020B0604020202020204" pitchFamily="34" charset="0"/>
              <a:buChar char="•"/>
            </a:pPr>
            <a:r>
              <a:rPr lang="en-GB" sz="2000" dirty="0" smtClean="0"/>
              <a:t>To </a:t>
            </a:r>
            <a:r>
              <a:rPr lang="en-GB" sz="2000" dirty="0"/>
              <a:t>develop business ideas </a:t>
            </a:r>
            <a:r>
              <a:rPr lang="en-GB" sz="2000" dirty="0" smtClean="0"/>
              <a:t>– to get things in order, prepare things, see how a short, medium and longer term solution holds together, </a:t>
            </a:r>
          </a:p>
          <a:p>
            <a:pPr marL="568325" indent="-280988">
              <a:buClr>
                <a:srgbClr val="00B050"/>
              </a:buClr>
              <a:buFont typeface="Arial" panose="020B0604020202020204" pitchFamily="34" charset="0"/>
              <a:buChar char="•"/>
            </a:pPr>
            <a:r>
              <a:rPr lang="en-GB" sz="2000" dirty="0" smtClean="0"/>
              <a:t>Gathering business ideas </a:t>
            </a:r>
            <a:r>
              <a:rPr lang="en-US" sz="2000" dirty="0" smtClean="0"/>
              <a:t>e.g</a:t>
            </a:r>
            <a:r>
              <a:rPr lang="en-US" sz="2000" dirty="0"/>
              <a:t>. problem solving, innovation or accidental discovery, from employees, inventors, </a:t>
            </a:r>
            <a:r>
              <a:rPr lang="en-US" sz="2000" dirty="0" smtClean="0"/>
              <a:t>entrepreneurs, getting feedback from banks on the potential flaws to the plan and risks to the business of unforeseen circumstances.</a:t>
            </a:r>
            <a:endParaRPr lang="en-US" sz="2000" dirty="0"/>
          </a:p>
          <a:p>
            <a:pPr marL="568325" indent="-280988">
              <a:buClr>
                <a:srgbClr val="00B050"/>
              </a:buClr>
              <a:buFont typeface="Arial" panose="020B0604020202020204" pitchFamily="34" charset="0"/>
              <a:buChar char="•"/>
            </a:pPr>
            <a:r>
              <a:rPr lang="en-GB" sz="2000" dirty="0" smtClean="0"/>
              <a:t>To </a:t>
            </a:r>
            <a:r>
              <a:rPr lang="en-GB" sz="2000" dirty="0"/>
              <a:t>avoid unnecessary </a:t>
            </a:r>
            <a:r>
              <a:rPr lang="en-GB" sz="2000" dirty="0" smtClean="0"/>
              <a:t>risk – any planning is designed to limit risks. Different companies react differently to</a:t>
            </a:r>
            <a:r>
              <a:rPr lang="en-US" sz="2000" dirty="0" smtClean="0"/>
              <a:t> risks </a:t>
            </a:r>
            <a:r>
              <a:rPr lang="en-US" sz="2000" dirty="0"/>
              <a:t>and </a:t>
            </a:r>
            <a:r>
              <a:rPr lang="en-US" sz="2000" dirty="0" smtClean="0"/>
              <a:t>uncertainty. </a:t>
            </a:r>
            <a:endParaRPr lang="en-US" sz="2000" dirty="0"/>
          </a:p>
          <a:p>
            <a:pPr marL="568325" indent="-280988">
              <a:buClr>
                <a:srgbClr val="00B050"/>
              </a:buClr>
              <a:buFont typeface="Arial" panose="020B0604020202020204" pitchFamily="34" charset="0"/>
              <a:buChar char="•"/>
            </a:pPr>
            <a:r>
              <a:rPr lang="en-GB" sz="2000" dirty="0" smtClean="0"/>
              <a:t>To </a:t>
            </a:r>
            <a:r>
              <a:rPr lang="en-GB" sz="2000" dirty="0"/>
              <a:t>meet objectives </a:t>
            </a:r>
            <a:r>
              <a:rPr lang="en-GB" sz="2000" dirty="0" smtClean="0"/>
              <a:t>– shareholders, banks and managers use these as a guide to the overall aim of the company, follow a plan and cannot go wrong.</a:t>
            </a:r>
            <a:endParaRPr lang="en-GB" sz="2000" dirty="0"/>
          </a:p>
        </p:txBody>
      </p:sp>
      <p:sp>
        <p:nvSpPr>
          <p:cNvPr id="8" name="Title 2"/>
          <p:cNvSpPr>
            <a:spLocks noGrp="1"/>
          </p:cNvSpPr>
          <p:nvPr>
            <p:ph type="title"/>
          </p:nvPr>
        </p:nvSpPr>
        <p:spPr>
          <a:xfrm>
            <a:off x="70266" y="72008"/>
            <a:ext cx="8859452" cy="548680"/>
          </a:xfrm>
        </p:spPr>
        <p:txBody>
          <a:bodyPr>
            <a:noAutofit/>
          </a:bodyPr>
          <a:lstStyle/>
          <a:p>
            <a:r>
              <a:rPr lang="en-US" dirty="0" smtClean="0"/>
              <a:t>7.1 – Business Plans – Purpose</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778920532"/>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Who are the biggest buyers of Mars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Who decides what cereals to buy in your family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The different colours of wrapper on chocolate bars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Products that have changes their names</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Rebranded products that are similar to big names</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Snickers, what was wrong with Marathon</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5776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8568952"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50" dirty="0" smtClean="0"/>
              <a:t>At the end of the day a main companies intention is survival. Businesses fail more due to lack of knowledge and planning than to competition or unwanted products. Preparation and information is used to avoid these risks. Other reasons why businesses fail can be due to:</a:t>
            </a:r>
          </a:p>
          <a:p>
            <a:pPr marL="630238" indent="-280988">
              <a:buClr>
                <a:srgbClr val="00B050"/>
              </a:buClr>
              <a:buFont typeface="Arial" panose="020B0604020202020204" pitchFamily="34" charset="0"/>
              <a:buChar char="•"/>
            </a:pPr>
            <a:r>
              <a:rPr lang="en-US" sz="1450" b="1" dirty="0" smtClean="0"/>
              <a:t>Flawed </a:t>
            </a:r>
            <a:r>
              <a:rPr lang="en-US" sz="1450" b="1" dirty="0"/>
              <a:t>business </a:t>
            </a:r>
            <a:r>
              <a:rPr lang="en-US" sz="1450" b="1" dirty="0" smtClean="0"/>
              <a:t>plans</a:t>
            </a:r>
            <a:r>
              <a:rPr lang="en-US" sz="1450" dirty="0" smtClean="0"/>
              <a:t> – Writing a plan does not guarantee success, good plans are worked on, adapted, checked over by others, assessed against the companies aims and objectives.</a:t>
            </a:r>
          </a:p>
          <a:p>
            <a:pPr marL="630238" indent="-280988">
              <a:buClr>
                <a:srgbClr val="00B050"/>
              </a:buClr>
              <a:buFont typeface="Arial" panose="020B0604020202020204" pitchFamily="34" charset="0"/>
              <a:buChar char="•"/>
            </a:pPr>
            <a:r>
              <a:rPr lang="en-US" sz="1450" b="1" dirty="0" smtClean="0"/>
              <a:t>Poor </a:t>
            </a:r>
            <a:r>
              <a:rPr lang="en-US" sz="1450" b="1" dirty="0"/>
              <a:t>financial </a:t>
            </a:r>
            <a:r>
              <a:rPr lang="en-US" sz="1450" b="1" dirty="0" smtClean="0"/>
              <a:t>control</a:t>
            </a:r>
            <a:r>
              <a:rPr lang="en-US" sz="1450" dirty="0"/>
              <a:t> </a:t>
            </a:r>
            <a:r>
              <a:rPr lang="en-US" sz="1450" dirty="0" smtClean="0"/>
              <a:t>– Planning should help this but there is also financial statements, budget analysis, accounts etc., any issues that arise will appear in these.</a:t>
            </a:r>
          </a:p>
          <a:p>
            <a:pPr marL="630238" indent="-280988">
              <a:buClr>
                <a:srgbClr val="00B050"/>
              </a:buClr>
              <a:buFont typeface="Arial" panose="020B0604020202020204" pitchFamily="34" charset="0"/>
              <a:buChar char="•"/>
            </a:pPr>
            <a:r>
              <a:rPr lang="en-US" sz="1450" b="1" dirty="0" smtClean="0"/>
              <a:t>Lack </a:t>
            </a:r>
            <a:r>
              <a:rPr lang="en-US" sz="1450" b="1" dirty="0"/>
              <a:t>of knowledge of market and </a:t>
            </a:r>
            <a:r>
              <a:rPr lang="en-US" sz="1450" b="1" dirty="0" smtClean="0"/>
              <a:t>competition</a:t>
            </a:r>
            <a:r>
              <a:rPr lang="en-US" sz="1450" dirty="0"/>
              <a:t> </a:t>
            </a:r>
            <a:r>
              <a:rPr lang="en-US" sz="1450" dirty="0" smtClean="0"/>
              <a:t>– no company works alone or dominates a market 100%, competition needs monitoring, markets need watching and companies have to do market research.</a:t>
            </a:r>
          </a:p>
          <a:p>
            <a:pPr marL="630238" indent="-280988">
              <a:buClr>
                <a:srgbClr val="00B050"/>
              </a:buClr>
              <a:buFont typeface="Arial" panose="020B0604020202020204" pitchFamily="34" charset="0"/>
              <a:buChar char="•"/>
            </a:pPr>
            <a:r>
              <a:rPr lang="en-US" sz="1450" b="1" dirty="0" smtClean="0"/>
              <a:t>Lack </a:t>
            </a:r>
            <a:r>
              <a:rPr lang="en-US" sz="1450" b="1" dirty="0"/>
              <a:t>of clear unique selling </a:t>
            </a:r>
            <a:r>
              <a:rPr lang="en-US" sz="1450" b="1" dirty="0" smtClean="0"/>
              <a:t>point</a:t>
            </a:r>
            <a:r>
              <a:rPr lang="en-US" sz="1450" dirty="0"/>
              <a:t> </a:t>
            </a:r>
            <a:r>
              <a:rPr lang="en-US" sz="1450" dirty="0" smtClean="0"/>
              <a:t>– when a company loses focus on their primary product, its cost, ability, demand, usefulness, then a company can fail to take advantage of its uniqueness to the customer.</a:t>
            </a:r>
          </a:p>
          <a:p>
            <a:pPr marL="630238" indent="-280988">
              <a:buClr>
                <a:srgbClr val="00B050"/>
              </a:buClr>
              <a:buFont typeface="Arial" panose="020B0604020202020204" pitchFamily="34" charset="0"/>
              <a:buChar char="•"/>
            </a:pPr>
            <a:r>
              <a:rPr lang="en-US" sz="1450" b="1" dirty="0" smtClean="0"/>
              <a:t>Concentration </a:t>
            </a:r>
            <a:r>
              <a:rPr lang="en-US" sz="1450" b="1" dirty="0"/>
              <a:t>risk (e.g. relying on one major customer</a:t>
            </a:r>
            <a:r>
              <a:rPr lang="en-US" sz="1450" b="1" dirty="0" smtClean="0"/>
              <a:t>) </a:t>
            </a:r>
            <a:r>
              <a:rPr lang="en-US" sz="1450" dirty="0" smtClean="0"/>
              <a:t>– customers are fickle, they want what they want, relying on one customer is dangerous, especially if there is concentration. Waterstones are failing because customers have moved on, WHSmith’s did not keep up or adapt, QXL, Yahoo, Carpet Right. Over reliance on history and continued custom is always risky.</a:t>
            </a:r>
            <a:endParaRPr lang="en-US" sz="1450" dirty="0"/>
          </a:p>
          <a:p>
            <a:pPr marL="342900" indent="-342900">
              <a:buClr>
                <a:srgbClr val="00B050"/>
              </a:buClr>
              <a:buFont typeface="Wingdings 3" panose="05040102010807070707" pitchFamily="18" charset="2"/>
              <a:buChar char=""/>
            </a:pPr>
            <a:r>
              <a:rPr lang="en-US" sz="1450" b="1" dirty="0" smtClean="0"/>
              <a:t>Attitude </a:t>
            </a:r>
            <a:r>
              <a:rPr lang="en-US" sz="1450" b="1" dirty="0"/>
              <a:t>to risk</a:t>
            </a:r>
            <a:r>
              <a:rPr lang="en-US" sz="1450" dirty="0"/>
              <a:t> (e.g. willingness to take risk, risk averse</a:t>
            </a:r>
            <a:r>
              <a:rPr lang="en-US" sz="1450" dirty="0" smtClean="0"/>
              <a:t>) – Other companies fail because they do not take risks. Sega did not move on, try new things, learn to compete, in all business ventures, risks can bring rewards. </a:t>
            </a:r>
            <a:r>
              <a:rPr lang="en-GB" sz="1450" dirty="0" smtClean="0"/>
              <a:t>Microsoft’s and Apple’s recent success is in trying new things, diversify and expand, this can be as limited as opening new shops, or wide as developing new products.</a:t>
            </a:r>
          </a:p>
          <a:p>
            <a:pPr>
              <a:buClr>
                <a:srgbClr val="00B050"/>
              </a:buClr>
            </a:pPr>
            <a:r>
              <a:rPr lang="en-GB" sz="1450" b="1" dirty="0" smtClean="0">
                <a:solidFill>
                  <a:srgbClr val="FF0000"/>
                </a:solidFill>
              </a:rPr>
              <a:t>P7.1 – Task 01 </a:t>
            </a:r>
            <a:r>
              <a:rPr lang="en-GB" sz="1450" dirty="0" smtClean="0">
                <a:solidFill>
                  <a:srgbClr val="FF0000"/>
                </a:solidFill>
              </a:rPr>
              <a:t>– Based on the </a:t>
            </a:r>
            <a:r>
              <a:rPr lang="en-GB" sz="1450" dirty="0" smtClean="0">
                <a:solidFill>
                  <a:srgbClr val="FF0000"/>
                </a:solidFill>
                <a:hlinkClick r:id="rId3" action="ppaction://hlinkfile"/>
              </a:rPr>
              <a:t>sample</a:t>
            </a:r>
            <a:r>
              <a:rPr lang="en-GB" sz="1450" dirty="0" smtClean="0">
                <a:solidFill>
                  <a:srgbClr val="FF0000"/>
                </a:solidFill>
              </a:rPr>
              <a:t>, and using the </a:t>
            </a:r>
            <a:r>
              <a:rPr lang="en-GB" sz="1450" dirty="0" smtClean="0">
                <a:solidFill>
                  <a:srgbClr val="FF0000"/>
                </a:solidFill>
                <a:hlinkClick r:id="rId4" action="ppaction://hlinkfile"/>
              </a:rPr>
              <a:t>template</a:t>
            </a:r>
            <a:r>
              <a:rPr lang="en-GB" sz="1450" dirty="0" smtClean="0">
                <a:solidFill>
                  <a:srgbClr val="FF0000"/>
                </a:solidFill>
              </a:rPr>
              <a:t>, devise a business plan for a new start-up computer games company (or other company of choice)</a:t>
            </a:r>
            <a:endParaRPr lang="en-US" sz="14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7.1 – Business Plans – Purpose</a:t>
            </a:r>
            <a:endParaRPr lang="en-GB" dirty="0"/>
          </a:p>
        </p:txBody>
      </p:sp>
    </p:spTree>
    <p:extLst>
      <p:ext uri="{BB962C8B-B14F-4D97-AF65-F5344CB8AC3E}">
        <p14:creationId xmlns:p14="http://schemas.microsoft.com/office/powerpoint/2010/main" val="145279026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50117</TotalTime>
  <Words>7088</Words>
  <Application>Microsoft Office PowerPoint</Application>
  <PresentationFormat>On-screen Show (4:3)</PresentationFormat>
  <Paragraphs>605</Paragraphs>
  <Slides>42</Slides>
  <Notes>42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7.1 – Business Plans – Purpose</vt:lpstr>
      <vt:lpstr>7.1 – Business Plans – Purpose</vt:lpstr>
      <vt:lpstr>7.1 – Business Plans – Purpose</vt:lpstr>
      <vt:lpstr>7.1 – Business Plans – Purpose</vt:lpstr>
      <vt:lpstr>7.2 – Sources of Finance</vt:lpstr>
      <vt:lpstr>7.2 – Sources of Finance – Short vs Long</vt:lpstr>
      <vt:lpstr>7.2 – Sources of Finance – Short vs Long</vt:lpstr>
      <vt:lpstr>7.2 – Sources of Finance - Overdraft </vt:lpstr>
      <vt:lpstr>7.2 – Sources of Finance – Short vs Long</vt:lpstr>
      <vt:lpstr>7.2 – Sources of Finance – Short vs Long</vt:lpstr>
      <vt:lpstr>7.2 – Sources of Finance – Short vs Long</vt:lpstr>
      <vt:lpstr>7.2 – Sources of Finance – Short vs Long</vt:lpstr>
      <vt:lpstr>7.2 – Sources of Finance – Credit Card</vt:lpstr>
      <vt:lpstr>7.2 – Sources of Finance – Credit Card</vt:lpstr>
      <vt:lpstr>7.2 – Sources of Finance – Trade Credit</vt:lpstr>
      <vt:lpstr>7.2 – Sources of Finance - Reserves</vt:lpstr>
      <vt:lpstr>7.2 – Sources of Finance - Savings</vt:lpstr>
      <vt:lpstr>7.2 – Sources of Finance - Mortgage</vt:lpstr>
      <vt:lpstr>7.2 – Sources of Finance – Venture Capital</vt:lpstr>
      <vt:lpstr>7.2 – Sources of Finance - Crowdfunding</vt:lpstr>
      <vt:lpstr>7.2 – Sources of Finance – Short vs Long</vt:lpstr>
      <vt:lpstr>7.2 – Different Finance Sources – Retained Profit</vt:lpstr>
      <vt:lpstr>7.2 – Different Finance Sources – Asset Sales</vt:lpstr>
      <vt:lpstr>7.2 – Different Finance Sources</vt:lpstr>
      <vt:lpstr>7.2 – Different Finance Sources</vt:lpstr>
      <vt:lpstr>7.2 – Different Finance Sources</vt:lpstr>
      <vt:lpstr>7.2 – Different Finance Sources</vt:lpstr>
      <vt:lpstr>7.2 – Different Finance Sources</vt:lpstr>
      <vt:lpstr>7.2 – Different Finance Sources</vt:lpstr>
      <vt:lpstr>7.2 – Different Finance Sources</vt:lpstr>
      <vt:lpstr>7.2 – How businesses make the choice – Case Study</vt:lpstr>
      <vt:lpstr>7.2 – How businesses make the choice – Case Study</vt:lpstr>
      <vt:lpstr>7.2 – How businesses make the choice – Revision</vt:lpstr>
      <vt:lpstr>7.3 – What to put on a Business Plan</vt:lpstr>
      <vt:lpstr>7.3 – What to put on a Business Plan</vt:lpstr>
      <vt:lpstr>PowerPoint Presentation</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LO7 - Cambridge Technicals</dc:title>
  <dc:subject>eBusiness</dc:subject>
  <dc:creator>Enderoth</dc:creator>
  <cp:lastModifiedBy>Stephen Rafferty</cp:lastModifiedBy>
  <cp:revision>1609</cp:revision>
  <cp:lastPrinted>2014-01-22T18:25:48Z</cp:lastPrinted>
  <dcterms:created xsi:type="dcterms:W3CDTF">2008-03-12T11:01:44Z</dcterms:created>
  <dcterms:modified xsi:type="dcterms:W3CDTF">2016-08-29T15:13:58Z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